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 standalone="yes"?>
<Relationships xmlns="http://schemas.openxmlformats.org/package/2006/relationships">
  <Relationship Id="rId1" Type="http://schemas.openxmlformats.org/officeDocument/2006/relationships/officeDocument" Target="ppt/presentation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770688" cy="9902825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522" autoAdjust="0"/>
  </p:normalViewPr>
  <p:slideViewPr>
    <p:cSldViewPr>
      <p:cViewPr varScale="1">
        <p:scale>
          <a:sx n="84" d="100"/>
          <a:sy n="84" d="100"/>
        </p:scale>
        <p:origin x="2994" y="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
<Relationships xmlns="http://schemas.openxmlformats.org/package/2006/relationships">
  <Relationship Id="rId3" Type="http://schemas.openxmlformats.org/officeDocument/2006/relationships/slide" Target="slides/slide2.xml" />
  <Relationship Id="rId7" Type="http://schemas.openxmlformats.org/officeDocument/2006/relationships/tableStyles" Target="tableStyles.xml" />
  <Relationship Id="rId2" Type="http://schemas.openxmlformats.org/officeDocument/2006/relationships/slide" Target="slides/slide1.xml" />
  <Relationship Id="rId1" Type="http://schemas.openxmlformats.org/officeDocument/2006/relationships/slideMaster" Target="slideMasters/slideMaster1.xml" />
  <Relationship Id="rId6" Type="http://schemas.openxmlformats.org/officeDocument/2006/relationships/theme" Target="theme/theme1.xml" />
  <Relationship Id="rId5" Type="http://schemas.openxmlformats.org/officeDocument/2006/relationships/viewProps" Target="viewProps.xml" />
  <Relationship Id="rId4" Type="http://schemas.openxmlformats.org/officeDocument/2006/relationships/presProps" Target="presProps.xml" />
</Relationships>
</file>

<file path=ppt/slideLayouts/_rels/slideLayout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4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5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6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7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8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9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D9BF-CC42-4C8B-A403-F3DB070CBE9A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C366-2096-461F-B6DE-4BACACBABB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04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D9BF-CC42-4C8B-A403-F3DB070CBE9A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C366-2096-461F-B6DE-4BACACBABB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9999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D9BF-CC42-4C8B-A403-F3DB070CBE9A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C366-2096-461F-B6DE-4BACACBABB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7967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D9BF-CC42-4C8B-A403-F3DB070CBE9A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C366-2096-461F-B6DE-4BACACBABB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7569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D9BF-CC42-4C8B-A403-F3DB070CBE9A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C366-2096-461F-B6DE-4BACACBABB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9556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D9BF-CC42-4C8B-A403-F3DB070CBE9A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C366-2096-461F-B6DE-4BACACBABB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55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D9BF-CC42-4C8B-A403-F3DB070CBE9A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C366-2096-461F-B6DE-4BACACBABB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7408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D9BF-CC42-4C8B-A403-F3DB070CBE9A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C366-2096-461F-B6DE-4BACACBABB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0946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D9BF-CC42-4C8B-A403-F3DB070CBE9A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C366-2096-461F-B6DE-4BACACBABB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7260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D9BF-CC42-4C8B-A403-F3DB070CBE9A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C366-2096-461F-B6DE-4BACACBABB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3810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D9BF-CC42-4C8B-A403-F3DB070CBE9A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3C366-2096-461F-B6DE-4BACACBABB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8786807"/>
      </p:ext>
    </p:extLst>
  </p:cSld>
  <p:clrMapOvr>
    <a:masterClrMapping/>
  </p:clrMapOvr>
</p:sldLayout>
</file>

<file path=ppt/slideMasters/_rels/slideMaster1.xml.rels>&#65279;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8.xml" />
  <Relationship Id="rId3" Type="http://schemas.openxmlformats.org/officeDocument/2006/relationships/slideLayout" Target="../slideLayouts/slideLayout3.xml" />
  <Relationship Id="rId7" Type="http://schemas.openxmlformats.org/officeDocument/2006/relationships/slideLayout" Target="../slideLayouts/slideLayout7.xml" />
  <Relationship Id="rId12" Type="http://schemas.openxmlformats.org/officeDocument/2006/relationships/theme" Target="../theme/theme1.xml" />
  <Relationship Id="rId2" Type="http://schemas.openxmlformats.org/officeDocument/2006/relationships/slideLayout" Target="../slideLayouts/slideLayout2.xml" />
  <Relationship Id="rId1" Type="http://schemas.openxmlformats.org/officeDocument/2006/relationships/slideLayout" Target="../slideLayouts/slideLayout1.xml" />
  <Relationship Id="rId6" Type="http://schemas.openxmlformats.org/officeDocument/2006/relationships/slideLayout" Target="../slideLayouts/slideLayout6.xml" />
  <Relationship Id="rId11" Type="http://schemas.openxmlformats.org/officeDocument/2006/relationships/slideLayout" Target="../slideLayouts/slideLayout11.xml" />
  <Relationship Id="rId5" Type="http://schemas.openxmlformats.org/officeDocument/2006/relationships/slideLayout" Target="../slideLayouts/slideLayout5.xml" />
  <Relationship Id="rId10" Type="http://schemas.openxmlformats.org/officeDocument/2006/relationships/slideLayout" Target="../slideLayouts/slideLayout10.xml" />
  <Relationship Id="rId4" Type="http://schemas.openxmlformats.org/officeDocument/2006/relationships/slideLayout" Target="../slideLayouts/slideLayout4.xml" />
  <Relationship Id="rId9" Type="http://schemas.openxmlformats.org/officeDocument/2006/relationships/slideLayout" Target="../slideLayouts/slideLayout9.xml" 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FD9BF-CC42-4C8B-A403-F3DB070CBE9A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3C366-2096-461F-B6DE-4BACACBABB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569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png" />
  <Relationship Id="rId7" Type="http://schemas.openxmlformats.org/officeDocument/2006/relationships/image" Target="../media/image6.png" />
  <Relationship Id="rId2" Type="http://schemas.openxmlformats.org/officeDocument/2006/relationships/image" Target="../media/image1.wmf" />
  <Relationship Id="rId1" Type="http://schemas.openxmlformats.org/officeDocument/2006/relationships/slideLayout" Target="../slideLayouts/slideLayout1.xml" />
  <Relationship Id="rId6" Type="http://schemas.openxmlformats.org/officeDocument/2006/relationships/image" Target="../media/image5.jpeg" />
  <Relationship Id="rId5" Type="http://schemas.openxmlformats.org/officeDocument/2006/relationships/image" Target="../media/image4.png" />
  <Relationship Id="rId4" Type="http://schemas.openxmlformats.org/officeDocument/2006/relationships/image" Target="../media/image3.png" />
</Relationships>
</file>

<file path=ppt/slides/_rels/slide2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png" />
  <Relationship Id="rId7" Type="http://schemas.openxmlformats.org/officeDocument/2006/relationships/image" Target="../media/image6.png" />
  <Relationship Id="rId2" Type="http://schemas.openxmlformats.org/officeDocument/2006/relationships/image" Target="../media/image1.wmf" />
  <Relationship Id="rId1" Type="http://schemas.openxmlformats.org/officeDocument/2006/relationships/slideLayout" Target="../slideLayouts/slideLayout1.xml" />
  <Relationship Id="rId6" Type="http://schemas.openxmlformats.org/officeDocument/2006/relationships/image" Target="../media/image5.jpeg" />
  <Relationship Id="rId5" Type="http://schemas.openxmlformats.org/officeDocument/2006/relationships/image" Target="../media/image4.png" />
  <Relationship Id="rId4" Type="http://schemas.openxmlformats.org/officeDocument/2006/relationships/image" Target="../media/image3.png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角丸四角形 14"/>
          <p:cNvSpPr/>
          <p:nvPr/>
        </p:nvSpPr>
        <p:spPr>
          <a:xfrm>
            <a:off x="3980226" y="524522"/>
            <a:ext cx="1325091" cy="8322389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chemeClr val="tx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5402253" y="524521"/>
            <a:ext cx="1325091" cy="8322389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chemeClr val="tx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1844824" y="537029"/>
            <a:ext cx="2008246" cy="8322389"/>
          </a:xfrm>
          <a:prstGeom prst="roundRect">
            <a:avLst>
              <a:gd name="adj" fmla="val 11345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chemeClr val="tx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483865" y="537029"/>
            <a:ext cx="1293991" cy="8322389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chemeClr val="tx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4624" y="-36512"/>
            <a:ext cx="40318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＜</a:t>
            </a:r>
            <a:r>
              <a:rPr kumimoji="1"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kumimoji="1"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参考</a:t>
            </a:r>
            <a:r>
              <a:rPr kumimoji="1"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</a:t>
            </a:r>
            <a:r>
              <a:rPr kumimoji="1"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入退院支援にかかる診療報酬および介護報酬＞</a:t>
            </a:r>
          </a:p>
        </p:txBody>
      </p:sp>
      <p:pic>
        <p:nvPicPr>
          <p:cNvPr id="8" name="Picture 2" descr="C:\Documents and Settings\Satoru YOSHIE\Local Settings\Temporary Internet Files\Content.IE5\5Z41Y0GM\MC90023666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824" y="359592"/>
            <a:ext cx="754095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角丸四角形 8"/>
          <p:cNvSpPr/>
          <p:nvPr/>
        </p:nvSpPr>
        <p:spPr>
          <a:xfrm>
            <a:off x="404664" y="471622"/>
            <a:ext cx="1353039" cy="309937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ケアマネジャー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2598919" y="474624"/>
            <a:ext cx="1254151" cy="309937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病院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5710849" y="510568"/>
            <a:ext cx="1016495" cy="309937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訪問看護</a:t>
            </a:r>
            <a:endParaRPr kumimoji="1" lang="en-US" altLang="ja-JP" sz="1000" dirty="0">
              <a:solidFill>
                <a:schemeClr val="tx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  <a:p>
            <a:pPr algn="ctr"/>
            <a:r>
              <a:rPr kumimoji="1" lang="ja-JP" altLang="en-US" sz="1000" dirty="0">
                <a:solidFill>
                  <a:schemeClr val="tx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ステーション</a:t>
            </a:r>
          </a:p>
        </p:txBody>
      </p:sp>
      <p:sp>
        <p:nvSpPr>
          <p:cNvPr id="12" name="角丸四角形 11"/>
          <p:cNvSpPr/>
          <p:nvPr/>
        </p:nvSpPr>
        <p:spPr>
          <a:xfrm>
            <a:off x="4291907" y="487132"/>
            <a:ext cx="1016495" cy="309937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在宅医等</a:t>
            </a:r>
          </a:p>
        </p:txBody>
      </p:sp>
      <p:sp>
        <p:nvSpPr>
          <p:cNvPr id="17" name="角丸四角形 16"/>
          <p:cNvSpPr/>
          <p:nvPr/>
        </p:nvSpPr>
        <p:spPr>
          <a:xfrm>
            <a:off x="59377" y="866531"/>
            <a:ext cx="6733309" cy="1656184"/>
          </a:xfrm>
          <a:prstGeom prst="roundRect">
            <a:avLst>
              <a:gd name="adj" fmla="val 10440"/>
            </a:avLst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chemeClr val="tx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003803" y="-25479"/>
            <a:ext cx="17235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2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（</a:t>
            </a:r>
            <a:r>
              <a:rPr lang="ja-JP" altLang="en-US" sz="12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令和</a:t>
            </a:r>
            <a:r>
              <a:rPr lang="ja-JP" altLang="en-US" sz="1200" dirty="0">
                <a:solidFill>
                  <a:srgbClr val="FF000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６</a:t>
            </a:r>
            <a:r>
              <a:rPr kumimoji="1" lang="ja-JP" altLang="en-US" sz="12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年</a:t>
            </a:r>
            <a:r>
              <a:rPr kumimoji="1" lang="ja-JP" altLang="en-US" sz="1200" dirty="0">
                <a:solidFill>
                  <a:srgbClr val="FF000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６</a:t>
            </a:r>
            <a:r>
              <a:rPr kumimoji="1" lang="ja-JP" altLang="en-US" sz="12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月時点）</a:t>
            </a:r>
          </a:p>
        </p:txBody>
      </p:sp>
      <p:sp>
        <p:nvSpPr>
          <p:cNvPr id="50" name="角丸四角形 49"/>
          <p:cNvSpPr/>
          <p:nvPr/>
        </p:nvSpPr>
        <p:spPr>
          <a:xfrm>
            <a:off x="59376" y="2522715"/>
            <a:ext cx="6733309" cy="2644655"/>
          </a:xfrm>
          <a:prstGeom prst="roundRect">
            <a:avLst>
              <a:gd name="adj" fmla="val 7450"/>
            </a:avLst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chemeClr val="tx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51" name="角丸四角形 50"/>
          <p:cNvSpPr/>
          <p:nvPr/>
        </p:nvSpPr>
        <p:spPr>
          <a:xfrm>
            <a:off x="44624" y="5167370"/>
            <a:ext cx="6733309" cy="2572981"/>
          </a:xfrm>
          <a:prstGeom prst="roundRect">
            <a:avLst>
              <a:gd name="adj" fmla="val 6103"/>
            </a:avLst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chemeClr val="tx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52" name="角丸四角形 51"/>
          <p:cNvSpPr/>
          <p:nvPr/>
        </p:nvSpPr>
        <p:spPr>
          <a:xfrm>
            <a:off x="42956" y="7740352"/>
            <a:ext cx="6733309" cy="1036566"/>
          </a:xfrm>
          <a:prstGeom prst="roundRect">
            <a:avLst>
              <a:gd name="adj" fmla="val 14532"/>
            </a:avLst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chemeClr val="tx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628168" y="3401274"/>
            <a:ext cx="1216656" cy="2937864"/>
            <a:chOff x="628170" y="1331640"/>
            <a:chExt cx="1583890" cy="2937864"/>
          </a:xfrm>
        </p:grpSpPr>
        <p:sp>
          <p:nvSpPr>
            <p:cNvPr id="23" name="右矢印 22"/>
            <p:cNvSpPr/>
            <p:nvPr/>
          </p:nvSpPr>
          <p:spPr>
            <a:xfrm>
              <a:off x="628170" y="1331640"/>
              <a:ext cx="1583890" cy="2937864"/>
            </a:xfrm>
            <a:prstGeom prst="rightArrow">
              <a:avLst>
                <a:gd name="adj1" fmla="val 84736"/>
                <a:gd name="adj2" fmla="val 1353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628170" y="1593976"/>
              <a:ext cx="1496708" cy="2462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退院・退所加算</a:t>
              </a:r>
              <a:r>
                <a:rPr kumimoji="1"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*</a:t>
              </a:r>
            </a:p>
            <a:p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カンファあり</a:t>
              </a:r>
              <a:endPara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kumimoji="1"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連携</a:t>
              </a:r>
              <a:r>
                <a:rPr kumimoji="1" lang="en-US" altLang="ja-JP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kumimoji="1"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回</a:t>
              </a:r>
              <a:endPara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r"/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60</a:t>
              </a:r>
              <a:r>
                <a:rPr kumimoji="1"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0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単位</a:t>
              </a:r>
              <a:endPara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連携</a:t>
              </a:r>
              <a:r>
                <a:rPr lang="en-US" altLang="ja-JP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回</a:t>
              </a:r>
              <a:endPara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r"/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750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単位</a:t>
              </a:r>
              <a:endPara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連携</a:t>
              </a:r>
              <a:r>
                <a:rPr lang="en-US" altLang="ja-JP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回</a:t>
              </a:r>
              <a:endPara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r"/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900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単位</a:t>
              </a:r>
              <a:endPara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カンファなし</a:t>
              </a:r>
              <a:endPara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連携</a:t>
              </a:r>
              <a:r>
                <a:rPr lang="en-US" altLang="ja-JP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回</a:t>
              </a:r>
              <a:endPara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r"/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450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単位</a:t>
              </a:r>
              <a:endPara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連携</a:t>
              </a:r>
              <a:r>
                <a:rPr lang="en-US" altLang="ja-JP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回</a:t>
              </a:r>
              <a:endPara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r"/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600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単位</a:t>
              </a:r>
              <a:endPara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28" name="正方形/長方形 27"/>
          <p:cNvSpPr/>
          <p:nvPr/>
        </p:nvSpPr>
        <p:spPr>
          <a:xfrm>
            <a:off x="1988841" y="6170603"/>
            <a:ext cx="1728191" cy="410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在宅医が参加する場合</a:t>
            </a:r>
            <a:endParaRPr kumimoji="1" lang="en-US" altLang="ja-JP" sz="1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r"/>
            <a:r>
              <a:rPr kumimoji="1"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300</a:t>
            </a:r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点加算</a:t>
            </a:r>
            <a:endParaRPr kumimoji="1" lang="en-US" altLang="ja-JP" sz="1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1911313" y="8100392"/>
            <a:ext cx="1875233" cy="21602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退院後訪問</a:t>
            </a:r>
            <a:r>
              <a:rPr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指導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料</a:t>
            </a:r>
            <a:r>
              <a:rPr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58</a:t>
            </a:r>
            <a:r>
              <a:rPr kumimoji="1"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endParaRPr kumimoji="1"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1916832" y="8318170"/>
            <a:ext cx="1869714" cy="410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訪問看護師が同行する</a:t>
            </a:r>
            <a:r>
              <a:rPr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場合</a:t>
            </a:r>
            <a:endParaRPr kumimoji="1" lang="en-US" altLang="ja-JP" sz="1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r"/>
            <a:r>
              <a:rPr kumimoji="1"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</a:t>
            </a:r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点加算</a:t>
            </a:r>
            <a:endParaRPr kumimoji="1" lang="en-US" altLang="ja-JP" sz="1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1988841" y="5766065"/>
            <a:ext cx="1728191" cy="410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者</a:t>
            </a:r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以上と共同指導する場合　　 </a:t>
            </a:r>
            <a:r>
              <a:rPr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2,0</a:t>
            </a:r>
            <a:r>
              <a:rPr kumimoji="1"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点加算</a:t>
            </a:r>
            <a:endParaRPr kumimoji="1" lang="en-US" altLang="ja-JP" sz="1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3848960" y="5280501"/>
            <a:ext cx="1452249" cy="1033361"/>
            <a:chOff x="4650584" y="3841940"/>
            <a:chExt cx="1583892" cy="1033361"/>
          </a:xfrm>
        </p:grpSpPr>
        <p:sp>
          <p:nvSpPr>
            <p:cNvPr id="40" name="右矢印 39"/>
            <p:cNvSpPr/>
            <p:nvPr/>
          </p:nvSpPr>
          <p:spPr>
            <a:xfrm flipH="1">
              <a:off x="4650584" y="3841940"/>
              <a:ext cx="1539785" cy="1033361"/>
            </a:xfrm>
            <a:prstGeom prst="rightArrow">
              <a:avLst>
                <a:gd name="adj1" fmla="val 76652"/>
                <a:gd name="adj2" fmla="val 2157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4737768" y="3995936"/>
              <a:ext cx="1496708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退院時共同指導料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</a:p>
            <a:p>
              <a:pPr algn="r"/>
              <a:r>
                <a:rPr lang="ja-JP" altLang="en-US" sz="9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在支診　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1,500</a:t>
              </a:r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点</a:t>
              </a:r>
              <a:endPara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r"/>
              <a:r>
                <a:rPr lang="ja-JP" altLang="en-US" sz="9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それ以外　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900</a:t>
              </a:r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点</a:t>
              </a:r>
              <a:endPara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9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病院でのカンファレンス</a:t>
              </a:r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5340439" y="5292080"/>
            <a:ext cx="1328921" cy="1123440"/>
            <a:chOff x="4650586" y="3841940"/>
            <a:chExt cx="1583890" cy="1033361"/>
          </a:xfrm>
        </p:grpSpPr>
        <p:sp>
          <p:nvSpPr>
            <p:cNvPr id="43" name="右矢印 42"/>
            <p:cNvSpPr/>
            <p:nvPr/>
          </p:nvSpPr>
          <p:spPr>
            <a:xfrm flipH="1">
              <a:off x="4650586" y="3841940"/>
              <a:ext cx="1583890" cy="1033361"/>
            </a:xfrm>
            <a:prstGeom prst="rightArrow">
              <a:avLst>
                <a:gd name="adj1" fmla="val 76652"/>
                <a:gd name="adj2" fmla="val 2157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4730133" y="3995935"/>
              <a:ext cx="1496708" cy="7219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退院時共同指導加算</a:t>
              </a:r>
              <a:endPara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r"/>
              <a:r>
                <a:rPr lang="ja-JP" altLang="en-US" sz="9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8,000</a:t>
              </a:r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円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</a:t>
              </a:r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医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)</a:t>
              </a:r>
            </a:p>
            <a:p>
              <a:pPr algn="r"/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600</a:t>
              </a:r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単位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</a:t>
              </a:r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介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)</a:t>
              </a:r>
            </a:p>
            <a:p>
              <a:r>
                <a:rPr lang="ja-JP" altLang="en-US" sz="9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病院でのカンファレンス</a:t>
              </a:r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1777857" y="5167370"/>
            <a:ext cx="2144040" cy="721466"/>
            <a:chOff x="1777857" y="5585748"/>
            <a:chExt cx="2144040" cy="721466"/>
          </a:xfrm>
        </p:grpSpPr>
        <p:sp>
          <p:nvSpPr>
            <p:cNvPr id="45" name="左右矢印 44"/>
            <p:cNvSpPr/>
            <p:nvPr/>
          </p:nvSpPr>
          <p:spPr>
            <a:xfrm>
              <a:off x="1777857" y="5585748"/>
              <a:ext cx="2144040" cy="721466"/>
            </a:xfrm>
            <a:prstGeom prst="leftRightArrow">
              <a:avLst>
                <a:gd name="adj1" fmla="val 65100"/>
                <a:gd name="adj2" fmla="val 2131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1911313" y="5735789"/>
              <a:ext cx="19417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退院時共同指導料</a:t>
              </a:r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 </a:t>
              </a:r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400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点</a:t>
              </a:r>
              <a:endPara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カンファレンス</a:t>
              </a:r>
            </a:p>
          </p:txBody>
        </p:sp>
      </p:grpSp>
      <p:sp>
        <p:nvSpPr>
          <p:cNvPr id="48" name="正方形/長方形 47"/>
          <p:cNvSpPr/>
          <p:nvPr/>
        </p:nvSpPr>
        <p:spPr>
          <a:xfrm>
            <a:off x="1911312" y="6679538"/>
            <a:ext cx="1875233" cy="36004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退院時ﾘﾊﾋﾞﾘﾃｰｼｮﾝ指導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料</a:t>
            </a:r>
            <a:endParaRPr kumimoji="1"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r"/>
            <a:r>
              <a:rPr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30</a:t>
            </a:r>
            <a:r>
              <a:rPr kumimoji="1"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endParaRPr kumimoji="1"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1911311" y="7111586"/>
            <a:ext cx="1875233" cy="36004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退院時薬剤情報管理指導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料</a:t>
            </a:r>
            <a:endParaRPr kumimoji="1"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r"/>
            <a:r>
              <a:rPr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r>
              <a:rPr kumimoji="1"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endParaRPr kumimoji="1"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628170" y="1082554"/>
            <a:ext cx="1216654" cy="2016224"/>
            <a:chOff x="628170" y="1331640"/>
            <a:chExt cx="1583890" cy="1656184"/>
          </a:xfrm>
        </p:grpSpPr>
        <p:sp>
          <p:nvSpPr>
            <p:cNvPr id="18" name="右矢印 17"/>
            <p:cNvSpPr/>
            <p:nvPr/>
          </p:nvSpPr>
          <p:spPr>
            <a:xfrm>
              <a:off x="628170" y="1331640"/>
              <a:ext cx="1583890" cy="1656184"/>
            </a:xfrm>
            <a:prstGeom prst="rightArrow">
              <a:avLst>
                <a:gd name="adj1" fmla="val 76652"/>
                <a:gd name="adj2" fmla="val 1353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628170" y="1566535"/>
              <a:ext cx="1496708" cy="1188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入院時情報連携加算</a:t>
              </a:r>
              <a:r>
                <a:rPr kumimoji="1"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*</a:t>
              </a:r>
            </a:p>
            <a:p>
              <a:pPr algn="r"/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（</a:t>
              </a:r>
              <a:r>
                <a:rPr lang="en-US" altLang="ja-JP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</a:t>
              </a:r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）</a:t>
              </a:r>
              <a:r>
                <a:rPr lang="en-US" altLang="ja-JP" sz="11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250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単位</a:t>
              </a:r>
              <a:endPara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1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入院当日中</a:t>
              </a:r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に情報提供</a:t>
              </a:r>
            </a:p>
            <a:p>
              <a:pPr algn="r"/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（</a:t>
              </a:r>
              <a:r>
                <a:rPr lang="en-US" altLang="ja-JP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II</a:t>
              </a:r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）</a:t>
              </a:r>
              <a:r>
                <a:rPr lang="en-US" altLang="ja-JP" sz="11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200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単位</a:t>
              </a:r>
              <a:endPara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入院後</a:t>
              </a:r>
              <a:r>
                <a:rPr lang="en-US" altLang="ja-JP" sz="11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r>
                <a:rPr lang="ja-JP" altLang="en-US" sz="11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日</a:t>
              </a:r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以内に情報提供</a:t>
              </a:r>
              <a:endPara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3" name="正方形/長方形 2"/>
          <p:cNvSpPr/>
          <p:nvPr/>
        </p:nvSpPr>
        <p:spPr>
          <a:xfrm>
            <a:off x="1916832" y="899592"/>
            <a:ext cx="1872209" cy="57606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入院時支援加算１　</a:t>
            </a:r>
            <a:r>
              <a:rPr kumimoji="1" lang="en-US" altLang="ja-JP" sz="11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240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r>
              <a:rPr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入院時支援加算２　</a:t>
            </a:r>
            <a:r>
              <a:rPr kumimoji="1"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200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endParaRPr kumimoji="1"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1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入院事前調整加算　</a:t>
            </a:r>
            <a:r>
              <a:rPr lang="en-US" altLang="ja-JP" sz="11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200</a:t>
            </a:r>
            <a:r>
              <a:rPr lang="ja-JP" altLang="en-US" sz="11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endParaRPr kumimoji="1" lang="en-US" altLang="ja-JP" sz="11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916832" y="1475656"/>
            <a:ext cx="1872209" cy="165199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入退院支援加算１</a:t>
            </a:r>
            <a:endParaRPr kumimoji="1"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r"/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一般</a:t>
            </a:r>
            <a:r>
              <a:rPr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700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 療養</a:t>
            </a:r>
            <a:r>
              <a:rPr kumimoji="1"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1,300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endParaRPr kumimoji="1"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25</a:t>
            </a:r>
            <a:r>
              <a:rPr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以上の関係機関との連携・</a:t>
            </a:r>
            <a:r>
              <a:rPr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回</a:t>
            </a:r>
            <a:r>
              <a:rPr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/</a:t>
            </a:r>
            <a:r>
              <a:rPr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年以上の関係機関との面会</a:t>
            </a:r>
            <a:r>
              <a:rPr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オンラインも可</a:t>
            </a:r>
            <a:r>
              <a:rPr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  <a:p>
            <a:pPr>
              <a:lnSpc>
                <a:spcPts val="800"/>
              </a:lnSpc>
            </a:pPr>
            <a:endParaRPr lang="en-US" altLang="ja-JP" sz="1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入退院支援加算</a:t>
            </a:r>
            <a:r>
              <a:rPr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上記以外</a:t>
            </a:r>
            <a:r>
              <a:rPr lang="en-US" altLang="ja-JP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  <a:p>
            <a:pPr algn="r"/>
            <a:r>
              <a:rPr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一般</a:t>
            </a:r>
            <a:r>
              <a:rPr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190</a:t>
            </a:r>
            <a:r>
              <a:rPr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 療養</a:t>
            </a:r>
            <a:r>
              <a:rPr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635</a:t>
            </a:r>
            <a:r>
              <a:rPr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endParaRPr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ts val="800"/>
              </a:lnSpc>
            </a:pPr>
            <a:endParaRPr kumimoji="1"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総合機能評価加算　</a:t>
            </a:r>
            <a:r>
              <a:rPr kumimoji="1"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50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endParaRPr kumimoji="1"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911313" y="3140224"/>
            <a:ext cx="1877002" cy="2796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小児加算</a:t>
            </a:r>
            <a:r>
              <a:rPr kumimoji="1"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(15</a:t>
            </a:r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歳未満</a:t>
            </a:r>
            <a:r>
              <a:rPr kumimoji="1"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)200</a:t>
            </a:r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endParaRPr kumimoji="1" lang="en-US" altLang="ja-JP" sz="1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1911311" y="4767052"/>
            <a:ext cx="1877004" cy="23699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退院前訪問</a:t>
            </a:r>
            <a:r>
              <a:rPr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指導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料</a:t>
            </a:r>
            <a:r>
              <a:rPr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58</a:t>
            </a:r>
            <a:r>
              <a:rPr kumimoji="1"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endParaRPr kumimoji="1"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8" name="グループ化 37"/>
          <p:cNvGrpSpPr/>
          <p:nvPr/>
        </p:nvGrpSpPr>
        <p:grpSpPr>
          <a:xfrm>
            <a:off x="1844825" y="3837146"/>
            <a:ext cx="1951126" cy="754160"/>
            <a:chOff x="4650586" y="3841941"/>
            <a:chExt cx="1583890" cy="754160"/>
          </a:xfrm>
        </p:grpSpPr>
        <p:sp>
          <p:nvSpPr>
            <p:cNvPr id="36" name="右矢印 35"/>
            <p:cNvSpPr/>
            <p:nvPr/>
          </p:nvSpPr>
          <p:spPr>
            <a:xfrm flipH="1">
              <a:off x="4650586" y="3841941"/>
              <a:ext cx="1583890" cy="754160"/>
            </a:xfrm>
            <a:prstGeom prst="rightArrow">
              <a:avLst>
                <a:gd name="adj1" fmla="val 76652"/>
                <a:gd name="adj2" fmla="val 1353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4650586" y="3961856"/>
              <a:ext cx="157625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介護支援等連携指導料</a:t>
              </a:r>
              <a:endPara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r"/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400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点</a:t>
              </a:r>
              <a:endPara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ケアマネジャー等との連携</a:t>
              </a:r>
            </a:p>
          </p:txBody>
        </p:sp>
      </p:grpSp>
      <p:sp>
        <p:nvSpPr>
          <p:cNvPr id="35" name="正方形/長方形 34"/>
          <p:cNvSpPr/>
          <p:nvPr/>
        </p:nvSpPr>
        <p:spPr>
          <a:xfrm>
            <a:off x="1916832" y="3419872"/>
            <a:ext cx="1871483" cy="37680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地域連携診療計画加算</a:t>
            </a:r>
            <a:endParaRPr kumimoji="1" lang="en-US" altLang="ja-JP" sz="1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r"/>
            <a:r>
              <a:rPr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kumimoji="1"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endParaRPr kumimoji="1" lang="en-US" altLang="ja-JP" sz="1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81780" y="866531"/>
            <a:ext cx="400110" cy="165618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4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入院前→入院時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91676" y="2522715"/>
            <a:ext cx="400110" cy="26446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4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入院中→退院前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76562" y="5167371"/>
            <a:ext cx="400110" cy="25729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4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退院時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87213" y="7740352"/>
            <a:ext cx="400110" cy="103656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4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退院後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16382" y="8892480"/>
            <a:ext cx="5340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2550" indent="-82550"/>
            <a:r>
              <a:rPr lang="en-US" altLang="ja-JP" sz="9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*</a:t>
            </a:r>
            <a:r>
              <a:rPr kumimoji="1" lang="ja-JP" altLang="en-US" sz="9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介護予防支援、小多機、看多機においては「入院時情報連携加算」「退院・退所加算」なし</a:t>
            </a:r>
          </a:p>
        </p:txBody>
      </p:sp>
      <p:grpSp>
        <p:nvGrpSpPr>
          <p:cNvPr id="58" name="グループ化 57"/>
          <p:cNvGrpSpPr/>
          <p:nvPr/>
        </p:nvGrpSpPr>
        <p:grpSpPr>
          <a:xfrm>
            <a:off x="3848960" y="1574782"/>
            <a:ext cx="1452249" cy="1495971"/>
            <a:chOff x="4650584" y="3841940"/>
            <a:chExt cx="1583892" cy="1033361"/>
          </a:xfrm>
        </p:grpSpPr>
        <p:sp>
          <p:nvSpPr>
            <p:cNvPr id="59" name="右矢印 58"/>
            <p:cNvSpPr/>
            <p:nvPr/>
          </p:nvSpPr>
          <p:spPr>
            <a:xfrm flipH="1">
              <a:off x="4650584" y="3841940"/>
              <a:ext cx="1539785" cy="1033361"/>
            </a:xfrm>
            <a:prstGeom prst="rightArrow">
              <a:avLst>
                <a:gd name="adj1" fmla="val 76652"/>
                <a:gd name="adj2" fmla="val 14848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4737768" y="3995936"/>
              <a:ext cx="1496708" cy="733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</a:t>
              </a:r>
              <a:r>
                <a:rPr lang="ja-JP" altLang="en-US" sz="9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診療情報提供料</a:t>
              </a:r>
              <a:r>
                <a:rPr lang="en-US" altLang="ja-JP" sz="9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(I))</a:t>
              </a:r>
            </a:p>
            <a:p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療養情報提供加算</a:t>
              </a:r>
              <a:endPara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r"/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50</a:t>
              </a:r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点</a:t>
              </a:r>
              <a:endPara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9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入院にあたって訪問看護ステーションから提供された情報を併せて提供</a:t>
              </a:r>
              <a:endPara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61" name="グループ化 60"/>
          <p:cNvGrpSpPr/>
          <p:nvPr/>
        </p:nvGrpSpPr>
        <p:grpSpPr>
          <a:xfrm>
            <a:off x="5340437" y="1698268"/>
            <a:ext cx="1328921" cy="1217548"/>
            <a:chOff x="4650584" y="3841940"/>
            <a:chExt cx="1583890" cy="1362484"/>
          </a:xfrm>
        </p:grpSpPr>
        <p:sp>
          <p:nvSpPr>
            <p:cNvPr id="62" name="右矢印 61"/>
            <p:cNvSpPr/>
            <p:nvPr/>
          </p:nvSpPr>
          <p:spPr>
            <a:xfrm flipH="1">
              <a:off x="4650584" y="3841940"/>
              <a:ext cx="1583890" cy="1362484"/>
            </a:xfrm>
            <a:prstGeom prst="rightArrow">
              <a:avLst>
                <a:gd name="adj1" fmla="val 76652"/>
                <a:gd name="adj2" fmla="val 15725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4730133" y="3995936"/>
              <a:ext cx="1496708" cy="1033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訪問看護情報提供</a:t>
              </a:r>
              <a:endPara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療養費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</a:p>
            <a:p>
              <a:pPr algn="r"/>
              <a:r>
                <a:rPr lang="ja-JP" altLang="en-US" sz="9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1,500</a:t>
              </a:r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円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</a:t>
              </a:r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医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)</a:t>
              </a:r>
            </a:p>
            <a:p>
              <a:r>
                <a:rPr lang="ja-JP" altLang="en-US" sz="9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入院にあたって情報提供する医療機関に対する情報提供</a:t>
              </a:r>
              <a:endPara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64" name="山形 63"/>
          <p:cNvSpPr/>
          <p:nvPr/>
        </p:nvSpPr>
        <p:spPr>
          <a:xfrm rot="5400000">
            <a:off x="111711" y="2331685"/>
            <a:ext cx="360040" cy="291764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5" name="Picture 8" descr="仕事をする女性のイラスト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88640" y="356591"/>
            <a:ext cx="344580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山形 64"/>
          <p:cNvSpPr/>
          <p:nvPr/>
        </p:nvSpPr>
        <p:spPr>
          <a:xfrm rot="5400000">
            <a:off x="96597" y="4966178"/>
            <a:ext cx="360040" cy="291764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6" name="山形 65"/>
          <p:cNvSpPr/>
          <p:nvPr/>
        </p:nvSpPr>
        <p:spPr>
          <a:xfrm rot="5400000">
            <a:off x="96597" y="7558466"/>
            <a:ext cx="360040" cy="291764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67" name="グループ化 66"/>
          <p:cNvGrpSpPr/>
          <p:nvPr/>
        </p:nvGrpSpPr>
        <p:grpSpPr>
          <a:xfrm>
            <a:off x="901810" y="7526252"/>
            <a:ext cx="1951126" cy="502132"/>
            <a:chOff x="4650586" y="3841941"/>
            <a:chExt cx="1583890" cy="377080"/>
          </a:xfrm>
        </p:grpSpPr>
        <p:sp>
          <p:nvSpPr>
            <p:cNvPr id="68" name="右矢印 67"/>
            <p:cNvSpPr/>
            <p:nvPr/>
          </p:nvSpPr>
          <p:spPr>
            <a:xfrm flipH="1">
              <a:off x="4650586" y="3841941"/>
              <a:ext cx="1583890" cy="377080"/>
            </a:xfrm>
            <a:prstGeom prst="rightArrow">
              <a:avLst>
                <a:gd name="adj1" fmla="val 57756"/>
                <a:gd name="adj2" fmla="val 2613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4650586" y="3938447"/>
              <a:ext cx="1576255" cy="1964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診療情報提供料</a:t>
              </a:r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(I)</a:t>
              </a:r>
              <a:r>
                <a:rPr lang="ja-JP" altLang="en-US" sz="1100" b="1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</a:t>
              </a:r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250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点</a:t>
              </a:r>
              <a:endPara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pic>
        <p:nvPicPr>
          <p:cNvPr id="6" name="図 84" descr="看護師illust1331_thumb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228512" y="485536"/>
            <a:ext cx="3492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図 86" descr="医師説明illust205_thumb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060848" y="462101"/>
            <a:ext cx="31168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Picture 44" descr="D:\Documents\90_★文書管理（ラベル等）\医師イラスト\訪問看護師体温計持ち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17232" y="485536"/>
            <a:ext cx="23929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図 48" descr="doctor4_3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76497" y="449593"/>
            <a:ext cx="34021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テキスト ボックス 69"/>
          <p:cNvSpPr txBox="1"/>
          <p:nvPr/>
        </p:nvSpPr>
        <p:spPr>
          <a:xfrm>
            <a:off x="0" y="152490"/>
            <a:ext cx="685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2550" indent="-82550" algn="r"/>
            <a:r>
              <a:rPr kumimoji="1" lang="ja-JP" altLang="en-US" sz="9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主な関係報酬のみを掲載しています。また、算定にあたっては最新の算定要件・施設基準を確認してください。</a:t>
            </a:r>
          </a:p>
        </p:txBody>
      </p: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959C791C-B412-4936-9BF2-A827345F2172}"/>
              </a:ext>
            </a:extLst>
          </p:cNvPr>
          <p:cNvGrpSpPr/>
          <p:nvPr/>
        </p:nvGrpSpPr>
        <p:grpSpPr>
          <a:xfrm rot="10800000">
            <a:off x="2918032" y="7526251"/>
            <a:ext cx="2267322" cy="502132"/>
            <a:chOff x="4650586" y="3841941"/>
            <a:chExt cx="1583890" cy="377080"/>
          </a:xfrm>
        </p:grpSpPr>
        <p:sp>
          <p:nvSpPr>
            <p:cNvPr id="78" name="右矢印 67">
              <a:extLst>
                <a:ext uri="{FF2B5EF4-FFF2-40B4-BE49-F238E27FC236}">
                  <a16:creationId xmlns:a16="http://schemas.microsoft.com/office/drawing/2014/main" id="{29A8FC27-1FE8-4371-BF09-A0FFAC73B4C1}"/>
                </a:ext>
              </a:extLst>
            </p:cNvPr>
            <p:cNvSpPr/>
            <p:nvPr/>
          </p:nvSpPr>
          <p:spPr>
            <a:xfrm flipH="1">
              <a:off x="4650586" y="3841941"/>
              <a:ext cx="1583890" cy="377080"/>
            </a:xfrm>
            <a:prstGeom prst="rightArrow">
              <a:avLst>
                <a:gd name="adj1" fmla="val 57756"/>
                <a:gd name="adj2" fmla="val 2613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1227B203-5B6E-4A91-916C-DD99B9E087E2}"/>
                </a:ext>
              </a:extLst>
            </p:cNvPr>
            <p:cNvSpPr txBox="1"/>
            <p:nvPr/>
          </p:nvSpPr>
          <p:spPr>
            <a:xfrm>
              <a:off x="4650586" y="3971023"/>
              <a:ext cx="1576255" cy="1964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3F381F2A-6E68-47A7-8902-755593960A55}"/>
              </a:ext>
            </a:extLst>
          </p:cNvPr>
          <p:cNvSpPr txBox="1"/>
          <p:nvPr/>
        </p:nvSpPr>
        <p:spPr>
          <a:xfrm>
            <a:off x="2889870" y="7658100"/>
            <a:ext cx="22673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連携強化診療情報提供料 </a:t>
            </a:r>
            <a:r>
              <a:rPr kumimoji="1"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150</a:t>
            </a:r>
            <a:r>
              <a:rPr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</a:t>
            </a:r>
          </a:p>
        </p:txBody>
      </p:sp>
    </p:spTree>
    <p:extLst>
      <p:ext uri="{BB962C8B-B14F-4D97-AF65-F5344CB8AC3E}">
        <p14:creationId xmlns:p14="http://schemas.microsoft.com/office/powerpoint/2010/main" val="2005585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角丸四角形 14"/>
          <p:cNvSpPr/>
          <p:nvPr/>
        </p:nvSpPr>
        <p:spPr>
          <a:xfrm>
            <a:off x="3980226" y="524522"/>
            <a:ext cx="1325091" cy="8322389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chemeClr val="tx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5402253" y="524521"/>
            <a:ext cx="1325091" cy="8322389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chemeClr val="tx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1844824" y="537029"/>
            <a:ext cx="2008246" cy="8322389"/>
          </a:xfrm>
          <a:prstGeom prst="roundRect">
            <a:avLst>
              <a:gd name="adj" fmla="val 11345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chemeClr val="tx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483865" y="537029"/>
            <a:ext cx="1293991" cy="8322389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chemeClr val="tx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4624" y="-36512"/>
            <a:ext cx="40318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＜</a:t>
            </a:r>
            <a:r>
              <a:rPr kumimoji="1"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kumimoji="1"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参考</a:t>
            </a:r>
            <a:r>
              <a:rPr kumimoji="1"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</a:t>
            </a:r>
            <a:r>
              <a:rPr kumimoji="1"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入退院支援にかかる診療報酬および介護報酬＞</a:t>
            </a:r>
          </a:p>
        </p:txBody>
      </p:sp>
      <p:pic>
        <p:nvPicPr>
          <p:cNvPr id="8" name="Picture 2" descr="C:\Documents and Settings\Satoru YOSHIE\Local Settings\Temporary Internet Files\Content.IE5\5Z41Y0GM\MC90023666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824" y="359592"/>
            <a:ext cx="754095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角丸四角形 8"/>
          <p:cNvSpPr/>
          <p:nvPr/>
        </p:nvSpPr>
        <p:spPr>
          <a:xfrm>
            <a:off x="404664" y="471622"/>
            <a:ext cx="1353039" cy="309937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ケアマネジャー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2598919" y="474624"/>
            <a:ext cx="1254151" cy="309937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病院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5710849" y="510568"/>
            <a:ext cx="1016495" cy="309937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訪問看護</a:t>
            </a:r>
            <a:endParaRPr kumimoji="1" lang="en-US" altLang="ja-JP" sz="1000" dirty="0">
              <a:solidFill>
                <a:schemeClr val="tx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  <a:p>
            <a:pPr algn="ctr"/>
            <a:r>
              <a:rPr kumimoji="1" lang="ja-JP" altLang="en-US" sz="1000" dirty="0">
                <a:solidFill>
                  <a:schemeClr val="tx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ステーション</a:t>
            </a:r>
          </a:p>
        </p:txBody>
      </p:sp>
      <p:sp>
        <p:nvSpPr>
          <p:cNvPr id="12" name="角丸四角形 11"/>
          <p:cNvSpPr/>
          <p:nvPr/>
        </p:nvSpPr>
        <p:spPr>
          <a:xfrm>
            <a:off x="4291907" y="487132"/>
            <a:ext cx="1016495" cy="309937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在宅医等</a:t>
            </a:r>
          </a:p>
        </p:txBody>
      </p:sp>
      <p:sp>
        <p:nvSpPr>
          <p:cNvPr id="17" name="角丸四角形 16"/>
          <p:cNvSpPr/>
          <p:nvPr/>
        </p:nvSpPr>
        <p:spPr>
          <a:xfrm>
            <a:off x="59377" y="866531"/>
            <a:ext cx="6733309" cy="1656184"/>
          </a:xfrm>
          <a:prstGeom prst="roundRect">
            <a:avLst>
              <a:gd name="adj" fmla="val 10440"/>
            </a:avLst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chemeClr val="tx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003803" y="-25479"/>
            <a:ext cx="17235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2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（</a:t>
            </a:r>
            <a:r>
              <a:rPr lang="ja-JP" altLang="en-US" sz="12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令和４</a:t>
            </a:r>
            <a:r>
              <a:rPr kumimoji="1" lang="ja-JP" altLang="en-US" sz="12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年４月時点）</a:t>
            </a:r>
          </a:p>
        </p:txBody>
      </p:sp>
      <p:sp>
        <p:nvSpPr>
          <p:cNvPr id="50" name="角丸四角形 49"/>
          <p:cNvSpPr/>
          <p:nvPr/>
        </p:nvSpPr>
        <p:spPr>
          <a:xfrm>
            <a:off x="59376" y="2522715"/>
            <a:ext cx="6733309" cy="2644655"/>
          </a:xfrm>
          <a:prstGeom prst="roundRect">
            <a:avLst>
              <a:gd name="adj" fmla="val 7450"/>
            </a:avLst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chemeClr val="tx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51" name="角丸四角形 50"/>
          <p:cNvSpPr/>
          <p:nvPr/>
        </p:nvSpPr>
        <p:spPr>
          <a:xfrm>
            <a:off x="44624" y="5167370"/>
            <a:ext cx="6733309" cy="2572981"/>
          </a:xfrm>
          <a:prstGeom prst="roundRect">
            <a:avLst>
              <a:gd name="adj" fmla="val 6103"/>
            </a:avLst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chemeClr val="tx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52" name="角丸四角形 51"/>
          <p:cNvSpPr/>
          <p:nvPr/>
        </p:nvSpPr>
        <p:spPr>
          <a:xfrm>
            <a:off x="42956" y="7740352"/>
            <a:ext cx="6733309" cy="1036566"/>
          </a:xfrm>
          <a:prstGeom prst="roundRect">
            <a:avLst>
              <a:gd name="adj" fmla="val 14532"/>
            </a:avLst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chemeClr val="tx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628168" y="3401274"/>
            <a:ext cx="1216656" cy="2937864"/>
            <a:chOff x="628170" y="1331640"/>
            <a:chExt cx="1583890" cy="2937864"/>
          </a:xfrm>
        </p:grpSpPr>
        <p:sp>
          <p:nvSpPr>
            <p:cNvPr id="23" name="右矢印 22"/>
            <p:cNvSpPr/>
            <p:nvPr/>
          </p:nvSpPr>
          <p:spPr>
            <a:xfrm>
              <a:off x="628170" y="1331640"/>
              <a:ext cx="1583890" cy="2937864"/>
            </a:xfrm>
            <a:prstGeom prst="rightArrow">
              <a:avLst>
                <a:gd name="adj1" fmla="val 84736"/>
                <a:gd name="adj2" fmla="val 1353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628170" y="1593976"/>
              <a:ext cx="1496708" cy="2462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退院・退所加算</a:t>
              </a:r>
              <a:r>
                <a:rPr kumimoji="1"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*</a:t>
              </a:r>
            </a:p>
            <a:p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カンファあり</a:t>
              </a:r>
              <a:endPara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kumimoji="1"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連携</a:t>
              </a:r>
              <a:r>
                <a:rPr kumimoji="1" lang="en-US" altLang="ja-JP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kumimoji="1"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回</a:t>
              </a:r>
              <a:endPara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r"/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60</a:t>
              </a:r>
              <a:r>
                <a:rPr kumimoji="1"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0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単位</a:t>
              </a:r>
              <a:endPara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連携</a:t>
              </a:r>
              <a:r>
                <a:rPr lang="en-US" altLang="ja-JP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回</a:t>
              </a:r>
              <a:endPara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r"/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750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単位</a:t>
              </a:r>
              <a:endPara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連携</a:t>
              </a:r>
              <a:r>
                <a:rPr lang="en-US" altLang="ja-JP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回</a:t>
              </a:r>
              <a:endPara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r"/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900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単位</a:t>
              </a:r>
              <a:endPara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カンファなし</a:t>
              </a:r>
              <a:endPara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連携</a:t>
              </a:r>
              <a:r>
                <a:rPr lang="en-US" altLang="ja-JP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回</a:t>
              </a:r>
              <a:endPara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r"/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450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単位</a:t>
              </a:r>
              <a:endPara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連携</a:t>
              </a:r>
              <a:r>
                <a:rPr lang="en-US" altLang="ja-JP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回</a:t>
              </a:r>
              <a:endPara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r"/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600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単位</a:t>
              </a:r>
              <a:endPara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28" name="正方形/長方形 27"/>
          <p:cNvSpPr/>
          <p:nvPr/>
        </p:nvSpPr>
        <p:spPr>
          <a:xfrm>
            <a:off x="1988841" y="6170603"/>
            <a:ext cx="1728191" cy="410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在宅医が参加する場合</a:t>
            </a:r>
            <a:endParaRPr kumimoji="1" lang="en-US" altLang="ja-JP" sz="1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r"/>
            <a:r>
              <a:rPr kumimoji="1"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300</a:t>
            </a:r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点加算</a:t>
            </a:r>
            <a:endParaRPr kumimoji="1" lang="en-US" altLang="ja-JP" sz="1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1911313" y="8100392"/>
            <a:ext cx="1875233" cy="21602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退院後訪問</a:t>
            </a:r>
            <a:r>
              <a:rPr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指導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料</a:t>
            </a:r>
            <a:r>
              <a:rPr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58</a:t>
            </a:r>
            <a:r>
              <a:rPr kumimoji="1"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endParaRPr kumimoji="1"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1916832" y="8318170"/>
            <a:ext cx="1869714" cy="410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訪問看護師が同行する</a:t>
            </a:r>
            <a:r>
              <a:rPr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場合</a:t>
            </a:r>
            <a:endParaRPr kumimoji="1" lang="en-US" altLang="ja-JP" sz="1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r"/>
            <a:r>
              <a:rPr kumimoji="1"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</a:t>
            </a:r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点加算</a:t>
            </a:r>
            <a:endParaRPr kumimoji="1" lang="en-US" altLang="ja-JP" sz="1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1988841" y="5766065"/>
            <a:ext cx="1728191" cy="410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者</a:t>
            </a:r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以上と共同指導する場合　　 </a:t>
            </a:r>
            <a:r>
              <a:rPr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2,0</a:t>
            </a:r>
            <a:r>
              <a:rPr kumimoji="1"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点加算</a:t>
            </a:r>
            <a:endParaRPr kumimoji="1" lang="en-US" altLang="ja-JP" sz="1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3848960" y="5280501"/>
            <a:ext cx="1452249" cy="1033361"/>
            <a:chOff x="4650584" y="3841940"/>
            <a:chExt cx="1583892" cy="1033361"/>
          </a:xfrm>
        </p:grpSpPr>
        <p:sp>
          <p:nvSpPr>
            <p:cNvPr id="40" name="右矢印 39"/>
            <p:cNvSpPr/>
            <p:nvPr/>
          </p:nvSpPr>
          <p:spPr>
            <a:xfrm flipH="1">
              <a:off x="4650584" y="3841940"/>
              <a:ext cx="1539785" cy="1033361"/>
            </a:xfrm>
            <a:prstGeom prst="rightArrow">
              <a:avLst>
                <a:gd name="adj1" fmla="val 76652"/>
                <a:gd name="adj2" fmla="val 2157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4737768" y="3995936"/>
              <a:ext cx="14967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退院時共同指導料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</a:p>
            <a:p>
              <a:pPr algn="r"/>
              <a:r>
                <a:rPr lang="ja-JP" altLang="en-US" sz="9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在支診　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1,500</a:t>
              </a:r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点</a:t>
              </a:r>
              <a:endPara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r"/>
              <a:r>
                <a:rPr lang="ja-JP" altLang="en-US" sz="9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それ以外　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900</a:t>
              </a:r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点</a:t>
              </a:r>
              <a:endPara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9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病院でのカンファレンス</a:t>
              </a:r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5340439" y="5292080"/>
            <a:ext cx="1328921" cy="1123440"/>
            <a:chOff x="4650586" y="3841940"/>
            <a:chExt cx="1583890" cy="1033361"/>
          </a:xfrm>
        </p:grpSpPr>
        <p:sp>
          <p:nvSpPr>
            <p:cNvPr id="43" name="右矢印 42"/>
            <p:cNvSpPr/>
            <p:nvPr/>
          </p:nvSpPr>
          <p:spPr>
            <a:xfrm flipH="1">
              <a:off x="4650586" y="3841940"/>
              <a:ext cx="1583890" cy="1033361"/>
            </a:xfrm>
            <a:prstGeom prst="rightArrow">
              <a:avLst>
                <a:gd name="adj1" fmla="val 76652"/>
                <a:gd name="adj2" fmla="val 2157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4730133" y="3995935"/>
              <a:ext cx="1496708" cy="7219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退院時共同指導加算</a:t>
              </a:r>
              <a:endPara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r"/>
              <a:r>
                <a:rPr lang="ja-JP" altLang="en-US" sz="9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8,000</a:t>
              </a:r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円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</a:t>
              </a:r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医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)</a:t>
              </a:r>
            </a:p>
            <a:p>
              <a:pPr algn="r"/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600</a:t>
              </a:r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単位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</a:t>
              </a:r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介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)</a:t>
              </a:r>
            </a:p>
            <a:p>
              <a:r>
                <a:rPr lang="ja-JP" altLang="en-US" sz="9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病院でのカンファレンス</a:t>
              </a:r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1777857" y="5167370"/>
            <a:ext cx="2144040" cy="721466"/>
            <a:chOff x="1777857" y="5585748"/>
            <a:chExt cx="2144040" cy="721466"/>
          </a:xfrm>
        </p:grpSpPr>
        <p:sp>
          <p:nvSpPr>
            <p:cNvPr id="45" name="左右矢印 44"/>
            <p:cNvSpPr/>
            <p:nvPr/>
          </p:nvSpPr>
          <p:spPr>
            <a:xfrm>
              <a:off x="1777857" y="5585748"/>
              <a:ext cx="2144040" cy="721466"/>
            </a:xfrm>
            <a:prstGeom prst="leftRightArrow">
              <a:avLst>
                <a:gd name="adj1" fmla="val 65100"/>
                <a:gd name="adj2" fmla="val 2131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1911313" y="5735789"/>
              <a:ext cx="19417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退院時共同指導料</a:t>
              </a:r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 </a:t>
              </a:r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400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点</a:t>
              </a:r>
              <a:endPara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カンファレンス</a:t>
              </a:r>
            </a:p>
          </p:txBody>
        </p:sp>
      </p:grpSp>
      <p:sp>
        <p:nvSpPr>
          <p:cNvPr id="48" name="正方形/長方形 47"/>
          <p:cNvSpPr/>
          <p:nvPr/>
        </p:nvSpPr>
        <p:spPr>
          <a:xfrm>
            <a:off x="1911312" y="6679538"/>
            <a:ext cx="1875233" cy="36004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退院時ﾘﾊﾋﾞﾘﾃｰｼｮﾝ指導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料</a:t>
            </a:r>
            <a:endParaRPr kumimoji="1"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r"/>
            <a:r>
              <a:rPr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30</a:t>
            </a:r>
            <a:r>
              <a:rPr kumimoji="1"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endParaRPr kumimoji="1"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1911311" y="7111586"/>
            <a:ext cx="1875233" cy="36004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退院時薬剤情報管理指導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料</a:t>
            </a:r>
            <a:endParaRPr kumimoji="1"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r"/>
            <a:r>
              <a:rPr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r>
              <a:rPr kumimoji="1"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endParaRPr kumimoji="1"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628170" y="1082554"/>
            <a:ext cx="1216654" cy="2016224"/>
            <a:chOff x="628170" y="1331640"/>
            <a:chExt cx="1583890" cy="1656184"/>
          </a:xfrm>
        </p:grpSpPr>
        <p:sp>
          <p:nvSpPr>
            <p:cNvPr id="18" name="右矢印 17"/>
            <p:cNvSpPr/>
            <p:nvPr/>
          </p:nvSpPr>
          <p:spPr>
            <a:xfrm>
              <a:off x="628170" y="1331640"/>
              <a:ext cx="1583890" cy="1656184"/>
            </a:xfrm>
            <a:prstGeom prst="rightArrow">
              <a:avLst>
                <a:gd name="adj1" fmla="val 76652"/>
                <a:gd name="adj2" fmla="val 1353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628170" y="1566535"/>
              <a:ext cx="1496708" cy="1188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入院時情報連携加算</a:t>
              </a:r>
              <a:r>
                <a:rPr kumimoji="1"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*</a:t>
              </a:r>
            </a:p>
            <a:p>
              <a:pPr algn="r"/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（</a:t>
              </a:r>
              <a:r>
                <a:rPr lang="en-US" altLang="ja-JP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</a:t>
              </a:r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）</a:t>
              </a:r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200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単位</a:t>
              </a:r>
              <a:endPara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入院後</a:t>
              </a:r>
              <a:r>
                <a:rPr lang="en-US" altLang="ja-JP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日以内に情報提供</a:t>
              </a:r>
            </a:p>
            <a:p>
              <a:pPr algn="r"/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（</a:t>
              </a:r>
              <a:r>
                <a:rPr lang="en-US" altLang="ja-JP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II</a:t>
              </a:r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）</a:t>
              </a:r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100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単位</a:t>
              </a:r>
              <a:endPara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入院後</a:t>
              </a:r>
              <a:r>
                <a:rPr lang="en-US" altLang="ja-JP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7</a:t>
              </a:r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日以内に情報提供</a:t>
              </a:r>
              <a:endPara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3" name="正方形/長方形 2"/>
          <p:cNvSpPr/>
          <p:nvPr/>
        </p:nvSpPr>
        <p:spPr>
          <a:xfrm>
            <a:off x="1916832" y="938539"/>
            <a:ext cx="1872209" cy="42997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入院時支援加算１　</a:t>
            </a:r>
            <a:r>
              <a:rPr kumimoji="1"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230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r>
              <a:rPr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入院時支援加算２　</a:t>
            </a:r>
            <a:r>
              <a:rPr kumimoji="1"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200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endParaRPr kumimoji="1"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916832" y="1403648"/>
            <a:ext cx="1872209" cy="165199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入退院支援加算１</a:t>
            </a:r>
            <a:endParaRPr kumimoji="1"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r"/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一般</a:t>
            </a:r>
            <a:r>
              <a:rPr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700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 療養</a:t>
            </a:r>
            <a:r>
              <a:rPr kumimoji="1"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1,300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endParaRPr kumimoji="1"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25</a:t>
            </a:r>
            <a:r>
              <a:rPr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以上の関係機関との連携・</a:t>
            </a:r>
            <a:r>
              <a:rPr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回</a:t>
            </a:r>
            <a:r>
              <a:rPr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/</a:t>
            </a:r>
            <a:r>
              <a:rPr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年以上の関係機関との面会</a:t>
            </a:r>
            <a:r>
              <a:rPr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オンラインも可</a:t>
            </a:r>
            <a:r>
              <a:rPr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  <a:p>
            <a:pPr>
              <a:lnSpc>
                <a:spcPts val="800"/>
              </a:lnSpc>
            </a:pPr>
            <a:endParaRPr lang="en-US" altLang="ja-JP" sz="1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入退院支援加算</a:t>
            </a:r>
            <a:r>
              <a:rPr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上記以外</a:t>
            </a:r>
            <a:r>
              <a:rPr lang="en-US" altLang="ja-JP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  <a:p>
            <a:pPr algn="r"/>
            <a:r>
              <a:rPr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一般</a:t>
            </a:r>
            <a:r>
              <a:rPr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190</a:t>
            </a:r>
            <a:r>
              <a:rPr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 療養</a:t>
            </a:r>
            <a:r>
              <a:rPr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635</a:t>
            </a:r>
            <a:r>
              <a:rPr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endParaRPr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ts val="800"/>
              </a:lnSpc>
            </a:pPr>
            <a:endParaRPr kumimoji="1"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総合機能評価加算　</a:t>
            </a:r>
            <a:r>
              <a:rPr kumimoji="1"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50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endParaRPr kumimoji="1"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911313" y="3070754"/>
            <a:ext cx="1877002" cy="2796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小児加算</a:t>
            </a:r>
            <a:r>
              <a:rPr kumimoji="1"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(15</a:t>
            </a:r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歳未満</a:t>
            </a:r>
            <a:r>
              <a:rPr kumimoji="1"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)200</a:t>
            </a:r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endParaRPr kumimoji="1" lang="en-US" altLang="ja-JP" sz="1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1911311" y="4767052"/>
            <a:ext cx="1877004" cy="23699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退院前訪問</a:t>
            </a:r>
            <a:r>
              <a:rPr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指導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料</a:t>
            </a:r>
            <a:r>
              <a:rPr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58</a:t>
            </a:r>
            <a:r>
              <a:rPr kumimoji="1" lang="en-US" altLang="ja-JP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kumimoji="1" lang="ja-JP" altLang="en-US" sz="11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endParaRPr kumimoji="1" lang="en-US" altLang="ja-JP" sz="11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8" name="グループ化 37"/>
          <p:cNvGrpSpPr/>
          <p:nvPr/>
        </p:nvGrpSpPr>
        <p:grpSpPr>
          <a:xfrm>
            <a:off x="1844825" y="3837146"/>
            <a:ext cx="1951126" cy="754160"/>
            <a:chOff x="4650586" y="3841941"/>
            <a:chExt cx="1583890" cy="754160"/>
          </a:xfrm>
        </p:grpSpPr>
        <p:sp>
          <p:nvSpPr>
            <p:cNvPr id="36" name="右矢印 35"/>
            <p:cNvSpPr/>
            <p:nvPr/>
          </p:nvSpPr>
          <p:spPr>
            <a:xfrm flipH="1">
              <a:off x="4650586" y="3841941"/>
              <a:ext cx="1583890" cy="754160"/>
            </a:xfrm>
            <a:prstGeom prst="rightArrow">
              <a:avLst>
                <a:gd name="adj1" fmla="val 76652"/>
                <a:gd name="adj2" fmla="val 1353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4650586" y="3961856"/>
              <a:ext cx="157625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介護支援等連携指導料</a:t>
              </a:r>
              <a:endPara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r"/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400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点</a:t>
              </a:r>
              <a:endPara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1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ケアマネジャー等との連携</a:t>
              </a:r>
            </a:p>
          </p:txBody>
        </p:sp>
      </p:grpSp>
      <p:sp>
        <p:nvSpPr>
          <p:cNvPr id="35" name="正方形/長方形 34"/>
          <p:cNvSpPr/>
          <p:nvPr/>
        </p:nvSpPr>
        <p:spPr>
          <a:xfrm>
            <a:off x="1916832" y="3350402"/>
            <a:ext cx="1871483" cy="37680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地域連携診療計画加算</a:t>
            </a:r>
            <a:endParaRPr kumimoji="1" lang="en-US" altLang="ja-JP" sz="1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r"/>
            <a:r>
              <a:rPr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kumimoji="1" lang="en-US" altLang="ja-JP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kumimoji="1" lang="ja-JP" altLang="en-US" sz="1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点</a:t>
            </a:r>
            <a:endParaRPr kumimoji="1" lang="en-US" altLang="ja-JP" sz="1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81780" y="866531"/>
            <a:ext cx="400110" cy="165618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4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入院前→入院時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91676" y="2522715"/>
            <a:ext cx="400110" cy="26446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4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入院中→退院前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76562" y="5167371"/>
            <a:ext cx="400110" cy="25729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4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退院時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87213" y="7740352"/>
            <a:ext cx="400110" cy="103656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4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退院後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16382" y="8892480"/>
            <a:ext cx="5340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2550" indent="-82550"/>
            <a:r>
              <a:rPr lang="en-US" altLang="ja-JP" sz="9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*</a:t>
            </a:r>
            <a:r>
              <a:rPr kumimoji="1" lang="ja-JP" altLang="en-US" sz="9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介護予防支援、小多機、看多機においては「入院時情報連携加算」「退院・退所加算」なし</a:t>
            </a:r>
          </a:p>
        </p:txBody>
      </p:sp>
      <p:grpSp>
        <p:nvGrpSpPr>
          <p:cNvPr id="58" name="グループ化 57"/>
          <p:cNvGrpSpPr/>
          <p:nvPr/>
        </p:nvGrpSpPr>
        <p:grpSpPr>
          <a:xfrm>
            <a:off x="3848960" y="1574782"/>
            <a:ext cx="1452249" cy="1495971"/>
            <a:chOff x="4650584" y="3841940"/>
            <a:chExt cx="1583892" cy="1033361"/>
          </a:xfrm>
        </p:grpSpPr>
        <p:sp>
          <p:nvSpPr>
            <p:cNvPr id="59" name="右矢印 58"/>
            <p:cNvSpPr/>
            <p:nvPr/>
          </p:nvSpPr>
          <p:spPr>
            <a:xfrm flipH="1">
              <a:off x="4650584" y="3841940"/>
              <a:ext cx="1539785" cy="1033361"/>
            </a:xfrm>
            <a:prstGeom prst="rightArrow">
              <a:avLst>
                <a:gd name="adj1" fmla="val 76652"/>
                <a:gd name="adj2" fmla="val 14848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4737768" y="3995936"/>
              <a:ext cx="1496708" cy="733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</a:t>
              </a:r>
              <a:r>
                <a:rPr lang="ja-JP" altLang="en-US" sz="9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診療情報提供料</a:t>
              </a:r>
              <a:r>
                <a:rPr lang="en-US" altLang="ja-JP" sz="9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(I))</a:t>
              </a:r>
            </a:p>
            <a:p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療養情報提供加算</a:t>
              </a:r>
              <a:endPara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r"/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50</a:t>
              </a:r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点</a:t>
              </a:r>
              <a:endPara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9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入院にあたって訪問看護ステーションから提供された情報を併せて提供</a:t>
              </a:r>
              <a:endPara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61" name="グループ化 60"/>
          <p:cNvGrpSpPr/>
          <p:nvPr/>
        </p:nvGrpSpPr>
        <p:grpSpPr>
          <a:xfrm>
            <a:off x="5340437" y="1698268"/>
            <a:ext cx="1328921" cy="1217548"/>
            <a:chOff x="4650584" y="3841940"/>
            <a:chExt cx="1583890" cy="1362484"/>
          </a:xfrm>
        </p:grpSpPr>
        <p:sp>
          <p:nvSpPr>
            <p:cNvPr id="62" name="右矢印 61"/>
            <p:cNvSpPr/>
            <p:nvPr/>
          </p:nvSpPr>
          <p:spPr>
            <a:xfrm flipH="1">
              <a:off x="4650584" y="3841940"/>
              <a:ext cx="1583890" cy="1362484"/>
            </a:xfrm>
            <a:prstGeom prst="rightArrow">
              <a:avLst>
                <a:gd name="adj1" fmla="val 76652"/>
                <a:gd name="adj2" fmla="val 15725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4730133" y="3995936"/>
              <a:ext cx="1496708" cy="1033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訪問看護情報提供</a:t>
              </a:r>
              <a:endPara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療養費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</a:p>
            <a:p>
              <a:pPr algn="r"/>
              <a:r>
                <a:rPr lang="ja-JP" altLang="en-US" sz="9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1,500</a:t>
              </a:r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円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</a:t>
              </a:r>
              <a:r>
                <a:rPr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医</a:t>
              </a:r>
              <a:r>
                <a:rPr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)</a:t>
              </a:r>
            </a:p>
            <a:p>
              <a:r>
                <a:rPr lang="ja-JP" altLang="en-US" sz="9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入院にあたって情報提供する医療機関に対する情報提供</a:t>
              </a:r>
              <a:endPara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64" name="山形 63"/>
          <p:cNvSpPr/>
          <p:nvPr/>
        </p:nvSpPr>
        <p:spPr>
          <a:xfrm rot="5400000">
            <a:off x="111711" y="2331685"/>
            <a:ext cx="360040" cy="291764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5" name="Picture 8" descr="仕事をする女性のイラスト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88640" y="356591"/>
            <a:ext cx="344580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山形 64"/>
          <p:cNvSpPr/>
          <p:nvPr/>
        </p:nvSpPr>
        <p:spPr>
          <a:xfrm rot="5400000">
            <a:off x="96597" y="4966178"/>
            <a:ext cx="360040" cy="291764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6" name="山形 65"/>
          <p:cNvSpPr/>
          <p:nvPr/>
        </p:nvSpPr>
        <p:spPr>
          <a:xfrm rot="5400000">
            <a:off x="96597" y="7558466"/>
            <a:ext cx="360040" cy="291764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67" name="グループ化 66"/>
          <p:cNvGrpSpPr/>
          <p:nvPr/>
        </p:nvGrpSpPr>
        <p:grpSpPr>
          <a:xfrm>
            <a:off x="901810" y="7526252"/>
            <a:ext cx="1951126" cy="502132"/>
            <a:chOff x="4650586" y="3841941"/>
            <a:chExt cx="1583890" cy="377080"/>
          </a:xfrm>
        </p:grpSpPr>
        <p:sp>
          <p:nvSpPr>
            <p:cNvPr id="68" name="右矢印 67"/>
            <p:cNvSpPr/>
            <p:nvPr/>
          </p:nvSpPr>
          <p:spPr>
            <a:xfrm flipH="1">
              <a:off x="4650586" y="3841941"/>
              <a:ext cx="1583890" cy="377080"/>
            </a:xfrm>
            <a:prstGeom prst="rightArrow">
              <a:avLst>
                <a:gd name="adj1" fmla="val 57756"/>
                <a:gd name="adj2" fmla="val 2613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4650586" y="3938447"/>
              <a:ext cx="157625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診療情報提供料</a:t>
              </a:r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(I)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</a:t>
              </a:r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250</a:t>
              </a:r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点</a:t>
              </a:r>
              <a:endPara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pic>
        <p:nvPicPr>
          <p:cNvPr id="6" name="図 84" descr="看護師illust1331_thumb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228512" y="485536"/>
            <a:ext cx="3492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図 86" descr="医師説明illust205_thumb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060848" y="462101"/>
            <a:ext cx="31168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Picture 44" descr="D:\Documents\90_★文書管理（ラベル等）\医師イラスト\訪問看護師体温計持ち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17232" y="485536"/>
            <a:ext cx="23929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図 48" descr="doctor4_3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76497" y="449593"/>
            <a:ext cx="34021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テキスト ボックス 69"/>
          <p:cNvSpPr txBox="1"/>
          <p:nvPr/>
        </p:nvSpPr>
        <p:spPr>
          <a:xfrm>
            <a:off x="0" y="152490"/>
            <a:ext cx="685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2550" indent="-82550" algn="r"/>
            <a:r>
              <a:rPr kumimoji="1" lang="ja-JP" altLang="en-US" sz="9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主な関係報酬のみを掲載しています。また、算定にあたっては最新の算定要件・施設基準を確認してください。</a:t>
            </a:r>
          </a:p>
        </p:txBody>
      </p: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959C791C-B412-4936-9BF2-A827345F2172}"/>
              </a:ext>
            </a:extLst>
          </p:cNvPr>
          <p:cNvGrpSpPr/>
          <p:nvPr/>
        </p:nvGrpSpPr>
        <p:grpSpPr>
          <a:xfrm rot="10800000">
            <a:off x="2918032" y="7526251"/>
            <a:ext cx="2267322" cy="502132"/>
            <a:chOff x="4650586" y="3841941"/>
            <a:chExt cx="1583890" cy="377080"/>
          </a:xfrm>
        </p:grpSpPr>
        <p:sp>
          <p:nvSpPr>
            <p:cNvPr id="78" name="右矢印 67">
              <a:extLst>
                <a:ext uri="{FF2B5EF4-FFF2-40B4-BE49-F238E27FC236}">
                  <a16:creationId xmlns:a16="http://schemas.microsoft.com/office/drawing/2014/main" id="{29A8FC27-1FE8-4371-BF09-A0FFAC73B4C1}"/>
                </a:ext>
              </a:extLst>
            </p:cNvPr>
            <p:cNvSpPr/>
            <p:nvPr/>
          </p:nvSpPr>
          <p:spPr>
            <a:xfrm flipH="1">
              <a:off x="4650586" y="3841941"/>
              <a:ext cx="1583890" cy="377080"/>
            </a:xfrm>
            <a:prstGeom prst="rightArrow">
              <a:avLst>
                <a:gd name="adj1" fmla="val 57756"/>
                <a:gd name="adj2" fmla="val 2613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1227B203-5B6E-4A91-916C-DD99B9E087E2}"/>
                </a:ext>
              </a:extLst>
            </p:cNvPr>
            <p:cNvSpPr txBox="1"/>
            <p:nvPr/>
          </p:nvSpPr>
          <p:spPr>
            <a:xfrm>
              <a:off x="4650586" y="3971023"/>
              <a:ext cx="1576255" cy="1964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3F381F2A-6E68-47A7-8902-755593960A55}"/>
              </a:ext>
            </a:extLst>
          </p:cNvPr>
          <p:cNvSpPr txBox="1"/>
          <p:nvPr/>
        </p:nvSpPr>
        <p:spPr>
          <a:xfrm>
            <a:off x="2889870" y="7658100"/>
            <a:ext cx="22673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連携強化診療情報提供料 </a:t>
            </a:r>
            <a:r>
              <a:rPr kumimoji="1"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150</a:t>
            </a:r>
            <a:r>
              <a:rPr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</a:t>
            </a:r>
          </a:p>
        </p:txBody>
      </p:sp>
    </p:spTree>
    <p:extLst>
      <p:ext uri="{BB962C8B-B14F-4D97-AF65-F5344CB8AC3E}">
        <p14:creationId xmlns:p14="http://schemas.microsoft.com/office/powerpoint/2010/main" val="401513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