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handoutMasterIdLst>
    <p:handoutMasterId r:id="rId36"/>
  </p:handoutMasterIdLst>
  <p:sldIdLst>
    <p:sldId id="256" r:id="rId2"/>
    <p:sldId id="271" r:id="rId3"/>
    <p:sldId id="270" r:id="rId4"/>
    <p:sldId id="272" r:id="rId5"/>
    <p:sldId id="258" r:id="rId6"/>
    <p:sldId id="259" r:id="rId7"/>
    <p:sldId id="296" r:id="rId8"/>
    <p:sldId id="260" r:id="rId9"/>
    <p:sldId id="297" r:id="rId10"/>
    <p:sldId id="273" r:id="rId11"/>
    <p:sldId id="261" r:id="rId12"/>
    <p:sldId id="262" r:id="rId13"/>
    <p:sldId id="264" r:id="rId14"/>
    <p:sldId id="282" r:id="rId15"/>
    <p:sldId id="274" r:id="rId16"/>
    <p:sldId id="265" r:id="rId17"/>
    <p:sldId id="263" r:id="rId18"/>
    <p:sldId id="281" r:id="rId19"/>
    <p:sldId id="283" r:id="rId20"/>
    <p:sldId id="266" r:id="rId21"/>
    <p:sldId id="285" r:id="rId22"/>
    <p:sldId id="293" r:id="rId23"/>
    <p:sldId id="286" r:id="rId24"/>
    <p:sldId id="287" r:id="rId25"/>
    <p:sldId id="288" r:id="rId26"/>
    <p:sldId id="289" r:id="rId27"/>
    <p:sldId id="290" r:id="rId28"/>
    <p:sldId id="294" r:id="rId29"/>
    <p:sldId id="267" r:id="rId30"/>
    <p:sldId id="269" r:id="rId31"/>
    <p:sldId id="284" r:id="rId32"/>
    <p:sldId id="291" r:id="rId33"/>
    <p:sldId id="292" r:id="rId34"/>
  </p:sldIdLst>
  <p:sldSz cx="9144000" cy="6858000" type="screen4x3"/>
  <p:notesSz cx="6735763" cy="9866313"/>
  <p:defaultTextStyle>
    <a:defPPr>
      <a:defRPr lang="ja-JP"/>
    </a:defPPr>
    <a:lvl1pPr marL="0" algn="l" defTabSz="914341" rtl="0" eaLnBrk="1" latinLnBrk="0" hangingPunct="1">
      <a:defRPr kumimoji="1" sz="1800" kern="1200">
        <a:solidFill>
          <a:schemeClr val="tx1"/>
        </a:solidFill>
        <a:latin typeface="+mn-lt"/>
        <a:ea typeface="+mn-ea"/>
        <a:cs typeface="+mn-cs"/>
      </a:defRPr>
    </a:lvl1pPr>
    <a:lvl2pPr marL="457171" algn="l" defTabSz="914341" rtl="0" eaLnBrk="1" latinLnBrk="0" hangingPunct="1">
      <a:defRPr kumimoji="1" sz="1800" kern="1200">
        <a:solidFill>
          <a:schemeClr val="tx1"/>
        </a:solidFill>
        <a:latin typeface="+mn-lt"/>
        <a:ea typeface="+mn-ea"/>
        <a:cs typeface="+mn-cs"/>
      </a:defRPr>
    </a:lvl2pPr>
    <a:lvl3pPr marL="914341" algn="l" defTabSz="914341" rtl="0" eaLnBrk="1" latinLnBrk="0" hangingPunct="1">
      <a:defRPr kumimoji="1" sz="1800" kern="1200">
        <a:solidFill>
          <a:schemeClr val="tx1"/>
        </a:solidFill>
        <a:latin typeface="+mn-lt"/>
        <a:ea typeface="+mn-ea"/>
        <a:cs typeface="+mn-cs"/>
      </a:defRPr>
    </a:lvl3pPr>
    <a:lvl4pPr marL="1371513" algn="l" defTabSz="914341" rtl="0" eaLnBrk="1" latinLnBrk="0" hangingPunct="1">
      <a:defRPr kumimoji="1" sz="1800" kern="1200">
        <a:solidFill>
          <a:schemeClr val="tx1"/>
        </a:solidFill>
        <a:latin typeface="+mn-lt"/>
        <a:ea typeface="+mn-ea"/>
        <a:cs typeface="+mn-cs"/>
      </a:defRPr>
    </a:lvl4pPr>
    <a:lvl5pPr marL="1828683" algn="l" defTabSz="914341" rtl="0" eaLnBrk="1" latinLnBrk="0" hangingPunct="1">
      <a:defRPr kumimoji="1" sz="1800" kern="1200">
        <a:solidFill>
          <a:schemeClr val="tx1"/>
        </a:solidFill>
        <a:latin typeface="+mn-lt"/>
        <a:ea typeface="+mn-ea"/>
        <a:cs typeface="+mn-cs"/>
      </a:defRPr>
    </a:lvl5pPr>
    <a:lvl6pPr marL="2285854" algn="l" defTabSz="914341" rtl="0" eaLnBrk="1" latinLnBrk="0" hangingPunct="1">
      <a:defRPr kumimoji="1" sz="1800" kern="1200">
        <a:solidFill>
          <a:schemeClr val="tx1"/>
        </a:solidFill>
        <a:latin typeface="+mn-lt"/>
        <a:ea typeface="+mn-ea"/>
        <a:cs typeface="+mn-cs"/>
      </a:defRPr>
    </a:lvl6pPr>
    <a:lvl7pPr marL="2743024" algn="l" defTabSz="914341" rtl="0" eaLnBrk="1" latinLnBrk="0" hangingPunct="1">
      <a:defRPr kumimoji="1" sz="1800" kern="1200">
        <a:solidFill>
          <a:schemeClr val="tx1"/>
        </a:solidFill>
        <a:latin typeface="+mn-lt"/>
        <a:ea typeface="+mn-ea"/>
        <a:cs typeface="+mn-cs"/>
      </a:defRPr>
    </a:lvl7pPr>
    <a:lvl8pPr marL="3200195" algn="l" defTabSz="914341" rtl="0" eaLnBrk="1" latinLnBrk="0" hangingPunct="1">
      <a:defRPr kumimoji="1" sz="1800" kern="1200">
        <a:solidFill>
          <a:schemeClr val="tx1"/>
        </a:solidFill>
        <a:latin typeface="+mn-lt"/>
        <a:ea typeface="+mn-ea"/>
        <a:cs typeface="+mn-cs"/>
      </a:defRPr>
    </a:lvl8pPr>
    <a:lvl9pPr marL="3657366" algn="l" defTabSz="914341"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13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8446D7-66F6-423A-B94B-17A4EAD20743}" type="doc">
      <dgm:prSet loTypeId="urn:microsoft.com/office/officeart/2005/8/layout/process1" loCatId="process" qsTypeId="urn:microsoft.com/office/officeart/2005/8/quickstyle/simple1" qsCatId="simple" csTypeId="urn:microsoft.com/office/officeart/2005/8/colors/accent1_2" csCatId="accent1" phldr="1"/>
      <dgm:spPr/>
    </dgm:pt>
    <dgm:pt modelId="{0B3E3C0D-8430-44EF-A49D-C3B44E70D8DD}">
      <dgm:prSet phldrT="[テキスト]" custT="1"/>
      <dgm:spPr/>
      <dgm:t>
        <a:bodyPr/>
        <a:lstStyle/>
        <a:p>
          <a:r>
            <a:rPr kumimoji="1" lang="ja-JP" altLang="en-US" sz="2600" dirty="0" smtClean="0"/>
            <a:t>介護予防</a:t>
          </a:r>
          <a:endParaRPr kumimoji="1" lang="ja-JP" altLang="en-US" sz="2600" dirty="0"/>
        </a:p>
      </dgm:t>
    </dgm:pt>
    <dgm:pt modelId="{AB685447-23B4-4FDD-BF6A-D6FDC296EBD8}" type="parTrans" cxnId="{2C9E1E0A-7F17-4072-B5A8-691C7E509F83}">
      <dgm:prSet/>
      <dgm:spPr/>
      <dgm:t>
        <a:bodyPr/>
        <a:lstStyle/>
        <a:p>
          <a:endParaRPr kumimoji="1" lang="ja-JP" altLang="en-US"/>
        </a:p>
      </dgm:t>
    </dgm:pt>
    <dgm:pt modelId="{C5157716-8F94-4027-B39A-80E548C1A50B}" type="sibTrans" cxnId="{2C9E1E0A-7F17-4072-B5A8-691C7E509F83}">
      <dgm:prSet/>
      <dgm:spPr/>
      <dgm:t>
        <a:bodyPr/>
        <a:lstStyle/>
        <a:p>
          <a:endParaRPr kumimoji="1" lang="ja-JP" altLang="en-US"/>
        </a:p>
      </dgm:t>
    </dgm:pt>
    <dgm:pt modelId="{2B27B894-E1A0-4237-9498-446C9AD87743}">
      <dgm:prSet phldrT="[テキスト]" custT="1"/>
      <dgm:spPr/>
      <dgm:t>
        <a:bodyPr anchor="t"/>
        <a:lstStyle/>
        <a:p>
          <a:pPr algn="ctr"/>
          <a:r>
            <a:rPr kumimoji="1" lang="ja-JP" altLang="en-US" sz="2500" b="1" dirty="0" smtClean="0"/>
            <a:t>みなし指定</a:t>
          </a:r>
          <a:endParaRPr kumimoji="1" lang="ja-JP" altLang="en-US" sz="2500" b="1" dirty="0"/>
        </a:p>
      </dgm:t>
    </dgm:pt>
    <dgm:pt modelId="{7048F709-24A2-437E-BD75-C95B58E0EA86}" type="parTrans" cxnId="{654E83EF-CD32-44A8-982D-8C0BA177AF17}">
      <dgm:prSet/>
      <dgm:spPr/>
      <dgm:t>
        <a:bodyPr/>
        <a:lstStyle/>
        <a:p>
          <a:endParaRPr kumimoji="1" lang="ja-JP" altLang="en-US"/>
        </a:p>
      </dgm:t>
    </dgm:pt>
    <dgm:pt modelId="{E8C242FF-9049-48B6-98E0-29B4FED6ADD4}" type="sibTrans" cxnId="{654E83EF-CD32-44A8-982D-8C0BA177AF17}">
      <dgm:prSet/>
      <dgm:spPr/>
      <dgm:t>
        <a:bodyPr/>
        <a:lstStyle/>
        <a:p>
          <a:endParaRPr kumimoji="1" lang="ja-JP" altLang="en-US"/>
        </a:p>
      </dgm:t>
    </dgm:pt>
    <dgm:pt modelId="{EA9F4AFA-D3A1-49E9-905B-6AAA613A2DB0}">
      <dgm:prSet phldrT="[テキスト]" custT="1"/>
      <dgm:spPr/>
      <dgm:t>
        <a:bodyPr anchor="t"/>
        <a:lstStyle/>
        <a:p>
          <a:r>
            <a:rPr kumimoji="1" lang="ja-JP" altLang="en-US" sz="2600" dirty="0" smtClean="0"/>
            <a:t>現行相当</a:t>
          </a:r>
          <a:endParaRPr kumimoji="1" lang="ja-JP" altLang="en-US" sz="2600" dirty="0"/>
        </a:p>
      </dgm:t>
    </dgm:pt>
    <dgm:pt modelId="{ED3349BB-8F6A-4E45-B4C3-B6F366EE3185}" type="parTrans" cxnId="{E8415964-02D0-4893-A03F-8F4A1B839AD0}">
      <dgm:prSet/>
      <dgm:spPr/>
      <dgm:t>
        <a:bodyPr/>
        <a:lstStyle/>
        <a:p>
          <a:endParaRPr kumimoji="1" lang="ja-JP" altLang="en-US"/>
        </a:p>
      </dgm:t>
    </dgm:pt>
    <dgm:pt modelId="{1BFA23E2-0C35-4E96-AE9C-DDCFC53595EE}" type="sibTrans" cxnId="{E8415964-02D0-4893-A03F-8F4A1B839AD0}">
      <dgm:prSet/>
      <dgm:spPr/>
      <dgm:t>
        <a:bodyPr/>
        <a:lstStyle/>
        <a:p>
          <a:endParaRPr kumimoji="1" lang="ja-JP" altLang="en-US"/>
        </a:p>
      </dgm:t>
    </dgm:pt>
    <dgm:pt modelId="{2AF45B15-A85C-487C-86CF-830298AF1087}" type="pres">
      <dgm:prSet presAssocID="{A38446D7-66F6-423A-B94B-17A4EAD20743}" presName="Name0" presStyleCnt="0">
        <dgm:presLayoutVars>
          <dgm:dir/>
          <dgm:resizeHandles val="exact"/>
        </dgm:presLayoutVars>
      </dgm:prSet>
      <dgm:spPr/>
    </dgm:pt>
    <dgm:pt modelId="{07C181E7-DEFB-4060-8286-E1AF7F78C004}" type="pres">
      <dgm:prSet presAssocID="{0B3E3C0D-8430-44EF-A49D-C3B44E70D8DD}" presName="node" presStyleLbl="node1" presStyleIdx="0" presStyleCnt="3" custScaleX="231161" custScaleY="67108" custLinFactX="86719" custLinFactNeighborX="100000" custLinFactNeighborY="-69011">
        <dgm:presLayoutVars>
          <dgm:bulletEnabled val="1"/>
        </dgm:presLayoutVars>
      </dgm:prSet>
      <dgm:spPr/>
      <dgm:t>
        <a:bodyPr/>
        <a:lstStyle/>
        <a:p>
          <a:endParaRPr kumimoji="1" lang="ja-JP" altLang="en-US"/>
        </a:p>
      </dgm:t>
    </dgm:pt>
    <dgm:pt modelId="{59338F90-582C-4FC5-AC09-60E18A597498}" type="pres">
      <dgm:prSet presAssocID="{C5157716-8F94-4027-B39A-80E548C1A50B}" presName="sibTrans" presStyleLbl="sibTrans2D1" presStyleIdx="0" presStyleCnt="2"/>
      <dgm:spPr/>
      <dgm:t>
        <a:bodyPr/>
        <a:lstStyle/>
        <a:p>
          <a:endParaRPr kumimoji="1" lang="ja-JP" altLang="en-US"/>
        </a:p>
      </dgm:t>
    </dgm:pt>
    <dgm:pt modelId="{ECAFFA31-2339-47D5-9747-C49C017F02DA}" type="pres">
      <dgm:prSet presAssocID="{C5157716-8F94-4027-B39A-80E548C1A50B}" presName="connectorText" presStyleLbl="sibTrans2D1" presStyleIdx="0" presStyleCnt="2"/>
      <dgm:spPr/>
      <dgm:t>
        <a:bodyPr/>
        <a:lstStyle/>
        <a:p>
          <a:endParaRPr kumimoji="1" lang="ja-JP" altLang="en-US"/>
        </a:p>
      </dgm:t>
    </dgm:pt>
    <dgm:pt modelId="{E90F7293-2A5E-4896-B710-F7CBEF51919E}" type="pres">
      <dgm:prSet presAssocID="{2B27B894-E1A0-4237-9498-446C9AD87743}" presName="node" presStyleLbl="node1" presStyleIdx="1" presStyleCnt="3" custScaleY="67108" custLinFactNeighborX="-38331" custLinFactNeighborY="54027">
        <dgm:presLayoutVars>
          <dgm:bulletEnabled val="1"/>
        </dgm:presLayoutVars>
      </dgm:prSet>
      <dgm:spPr/>
      <dgm:t>
        <a:bodyPr/>
        <a:lstStyle/>
        <a:p>
          <a:endParaRPr kumimoji="1" lang="ja-JP" altLang="en-US"/>
        </a:p>
      </dgm:t>
    </dgm:pt>
    <dgm:pt modelId="{510BDF21-DCC8-400D-91D7-DE585F8990EB}" type="pres">
      <dgm:prSet presAssocID="{E8C242FF-9049-48B6-98E0-29B4FED6ADD4}" presName="sibTrans" presStyleLbl="sibTrans2D1" presStyleIdx="1" presStyleCnt="2"/>
      <dgm:spPr/>
      <dgm:t>
        <a:bodyPr/>
        <a:lstStyle/>
        <a:p>
          <a:endParaRPr kumimoji="1" lang="ja-JP" altLang="en-US"/>
        </a:p>
      </dgm:t>
    </dgm:pt>
    <dgm:pt modelId="{C2B598EA-BDC1-4ED9-9C6C-3A8F8294A25B}" type="pres">
      <dgm:prSet presAssocID="{E8C242FF-9049-48B6-98E0-29B4FED6ADD4}" presName="connectorText" presStyleLbl="sibTrans2D1" presStyleIdx="1" presStyleCnt="2"/>
      <dgm:spPr/>
      <dgm:t>
        <a:bodyPr/>
        <a:lstStyle/>
        <a:p>
          <a:endParaRPr kumimoji="1" lang="ja-JP" altLang="en-US"/>
        </a:p>
      </dgm:t>
    </dgm:pt>
    <dgm:pt modelId="{602C21B4-6E09-46DF-8546-A62A5EB90F6A}" type="pres">
      <dgm:prSet presAssocID="{EA9F4AFA-D3A1-49E9-905B-6AAA613A2DB0}" presName="node" presStyleLbl="node1" presStyleIdx="2" presStyleCnt="3" custScaleY="67108" custLinFactNeighborX="-76159" custLinFactNeighborY="54027">
        <dgm:presLayoutVars>
          <dgm:bulletEnabled val="1"/>
        </dgm:presLayoutVars>
      </dgm:prSet>
      <dgm:spPr/>
      <dgm:t>
        <a:bodyPr/>
        <a:lstStyle/>
        <a:p>
          <a:endParaRPr kumimoji="1" lang="ja-JP" altLang="en-US"/>
        </a:p>
      </dgm:t>
    </dgm:pt>
  </dgm:ptLst>
  <dgm:cxnLst>
    <dgm:cxn modelId="{E8415964-02D0-4893-A03F-8F4A1B839AD0}" srcId="{A38446D7-66F6-423A-B94B-17A4EAD20743}" destId="{EA9F4AFA-D3A1-49E9-905B-6AAA613A2DB0}" srcOrd="2" destOrd="0" parTransId="{ED3349BB-8F6A-4E45-B4C3-B6F366EE3185}" sibTransId="{1BFA23E2-0C35-4E96-AE9C-DDCFC53595EE}"/>
    <dgm:cxn modelId="{BBCCE4F6-1F2C-44A2-8887-2A13535A3331}" type="presOf" srcId="{E8C242FF-9049-48B6-98E0-29B4FED6ADD4}" destId="{C2B598EA-BDC1-4ED9-9C6C-3A8F8294A25B}" srcOrd="1" destOrd="0" presId="urn:microsoft.com/office/officeart/2005/8/layout/process1"/>
    <dgm:cxn modelId="{15969910-EBB9-4213-9F18-9428CBB0B368}" type="presOf" srcId="{A38446D7-66F6-423A-B94B-17A4EAD20743}" destId="{2AF45B15-A85C-487C-86CF-830298AF1087}" srcOrd="0" destOrd="0" presId="urn:microsoft.com/office/officeart/2005/8/layout/process1"/>
    <dgm:cxn modelId="{B6F3E432-CA60-4435-8437-8785CE44ACBD}" type="presOf" srcId="{C5157716-8F94-4027-B39A-80E548C1A50B}" destId="{59338F90-582C-4FC5-AC09-60E18A597498}" srcOrd="0" destOrd="0" presId="urn:microsoft.com/office/officeart/2005/8/layout/process1"/>
    <dgm:cxn modelId="{2C9E1E0A-7F17-4072-B5A8-691C7E509F83}" srcId="{A38446D7-66F6-423A-B94B-17A4EAD20743}" destId="{0B3E3C0D-8430-44EF-A49D-C3B44E70D8DD}" srcOrd="0" destOrd="0" parTransId="{AB685447-23B4-4FDD-BF6A-D6FDC296EBD8}" sibTransId="{C5157716-8F94-4027-B39A-80E548C1A50B}"/>
    <dgm:cxn modelId="{488DABC6-988C-4168-83F4-4099AC1035FF}" type="presOf" srcId="{EA9F4AFA-D3A1-49E9-905B-6AAA613A2DB0}" destId="{602C21B4-6E09-46DF-8546-A62A5EB90F6A}" srcOrd="0" destOrd="0" presId="urn:microsoft.com/office/officeart/2005/8/layout/process1"/>
    <dgm:cxn modelId="{CADDD6EA-C1B3-456F-AC8E-742781CDFFFF}" type="presOf" srcId="{2B27B894-E1A0-4237-9498-446C9AD87743}" destId="{E90F7293-2A5E-4896-B710-F7CBEF51919E}" srcOrd="0" destOrd="0" presId="urn:microsoft.com/office/officeart/2005/8/layout/process1"/>
    <dgm:cxn modelId="{A5AEB5F0-05A1-4721-B6EF-3A2EA5C25A25}" type="presOf" srcId="{C5157716-8F94-4027-B39A-80E548C1A50B}" destId="{ECAFFA31-2339-47D5-9747-C49C017F02DA}" srcOrd="1" destOrd="0" presId="urn:microsoft.com/office/officeart/2005/8/layout/process1"/>
    <dgm:cxn modelId="{947C608C-721A-4931-9B9D-EC57B52F8843}" type="presOf" srcId="{E8C242FF-9049-48B6-98E0-29B4FED6ADD4}" destId="{510BDF21-DCC8-400D-91D7-DE585F8990EB}" srcOrd="0" destOrd="0" presId="urn:microsoft.com/office/officeart/2005/8/layout/process1"/>
    <dgm:cxn modelId="{729C6737-4FDF-4872-9303-74A482046BFA}" type="presOf" srcId="{0B3E3C0D-8430-44EF-A49D-C3B44E70D8DD}" destId="{07C181E7-DEFB-4060-8286-E1AF7F78C004}" srcOrd="0" destOrd="0" presId="urn:microsoft.com/office/officeart/2005/8/layout/process1"/>
    <dgm:cxn modelId="{654E83EF-CD32-44A8-982D-8C0BA177AF17}" srcId="{A38446D7-66F6-423A-B94B-17A4EAD20743}" destId="{2B27B894-E1A0-4237-9498-446C9AD87743}" srcOrd="1" destOrd="0" parTransId="{7048F709-24A2-437E-BD75-C95B58E0EA86}" sibTransId="{E8C242FF-9049-48B6-98E0-29B4FED6ADD4}"/>
    <dgm:cxn modelId="{F2B4BFFA-B100-43F4-BAA9-892FFD98A63A}" type="presParOf" srcId="{2AF45B15-A85C-487C-86CF-830298AF1087}" destId="{07C181E7-DEFB-4060-8286-E1AF7F78C004}" srcOrd="0" destOrd="0" presId="urn:microsoft.com/office/officeart/2005/8/layout/process1"/>
    <dgm:cxn modelId="{385F0AE0-5318-40AE-9E60-3334940F4AA0}" type="presParOf" srcId="{2AF45B15-A85C-487C-86CF-830298AF1087}" destId="{59338F90-582C-4FC5-AC09-60E18A597498}" srcOrd="1" destOrd="0" presId="urn:microsoft.com/office/officeart/2005/8/layout/process1"/>
    <dgm:cxn modelId="{D1BD7525-E13A-435A-A501-4AAFDCFA7F83}" type="presParOf" srcId="{59338F90-582C-4FC5-AC09-60E18A597498}" destId="{ECAFFA31-2339-47D5-9747-C49C017F02DA}" srcOrd="0" destOrd="0" presId="urn:microsoft.com/office/officeart/2005/8/layout/process1"/>
    <dgm:cxn modelId="{1ED10E7D-F305-4F7A-91A9-8908097BB2D4}" type="presParOf" srcId="{2AF45B15-A85C-487C-86CF-830298AF1087}" destId="{E90F7293-2A5E-4896-B710-F7CBEF51919E}" srcOrd="2" destOrd="0" presId="urn:microsoft.com/office/officeart/2005/8/layout/process1"/>
    <dgm:cxn modelId="{66542E71-68D6-405D-B530-5ACCAAC38BBC}" type="presParOf" srcId="{2AF45B15-A85C-487C-86CF-830298AF1087}" destId="{510BDF21-DCC8-400D-91D7-DE585F8990EB}" srcOrd="3" destOrd="0" presId="urn:microsoft.com/office/officeart/2005/8/layout/process1"/>
    <dgm:cxn modelId="{91488896-607E-415F-B204-8E335AECE453}" type="presParOf" srcId="{510BDF21-DCC8-400D-91D7-DE585F8990EB}" destId="{C2B598EA-BDC1-4ED9-9C6C-3A8F8294A25B}" srcOrd="0" destOrd="0" presId="urn:microsoft.com/office/officeart/2005/8/layout/process1"/>
    <dgm:cxn modelId="{961A754E-B1E8-4E3D-8B53-B7B7F373255B}" type="presParOf" srcId="{2AF45B15-A85C-487C-86CF-830298AF1087}" destId="{602C21B4-6E09-46DF-8546-A62A5EB90F6A}"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8446D7-66F6-423A-B94B-17A4EAD20743}" type="doc">
      <dgm:prSet loTypeId="urn:microsoft.com/office/officeart/2005/8/layout/process1" loCatId="process" qsTypeId="urn:microsoft.com/office/officeart/2005/8/quickstyle/simple1" qsCatId="simple" csTypeId="urn:microsoft.com/office/officeart/2005/8/colors/accent1_2" csCatId="accent1" phldr="1"/>
      <dgm:spPr/>
    </dgm:pt>
    <dgm:pt modelId="{0B3E3C0D-8430-44EF-A49D-C3B44E70D8DD}">
      <dgm:prSet phldrT="[テキスト]" custT="1"/>
      <dgm:spPr/>
      <dgm:t>
        <a:bodyPr/>
        <a:lstStyle/>
        <a:p>
          <a:r>
            <a:rPr kumimoji="1" lang="ja-JP" altLang="en-US" sz="2600" dirty="0" smtClean="0"/>
            <a:t>介護予防</a:t>
          </a:r>
          <a:endParaRPr kumimoji="1" lang="ja-JP" altLang="en-US" sz="2600" dirty="0"/>
        </a:p>
      </dgm:t>
    </dgm:pt>
    <dgm:pt modelId="{AB685447-23B4-4FDD-BF6A-D6FDC296EBD8}" type="parTrans" cxnId="{2C9E1E0A-7F17-4072-B5A8-691C7E509F83}">
      <dgm:prSet/>
      <dgm:spPr/>
      <dgm:t>
        <a:bodyPr/>
        <a:lstStyle/>
        <a:p>
          <a:endParaRPr kumimoji="1" lang="ja-JP" altLang="en-US"/>
        </a:p>
      </dgm:t>
    </dgm:pt>
    <dgm:pt modelId="{C5157716-8F94-4027-B39A-80E548C1A50B}" type="sibTrans" cxnId="{2C9E1E0A-7F17-4072-B5A8-691C7E509F83}">
      <dgm:prSet/>
      <dgm:spPr/>
      <dgm:t>
        <a:bodyPr/>
        <a:lstStyle/>
        <a:p>
          <a:endParaRPr kumimoji="1" lang="ja-JP" altLang="en-US"/>
        </a:p>
      </dgm:t>
    </dgm:pt>
    <dgm:pt modelId="{2B27B894-E1A0-4237-9498-446C9AD87743}">
      <dgm:prSet phldrT="[テキスト]" custT="1"/>
      <dgm:spPr/>
      <dgm:t>
        <a:bodyPr anchor="t"/>
        <a:lstStyle/>
        <a:p>
          <a:pPr algn="ctr"/>
          <a:r>
            <a:rPr kumimoji="1" lang="ja-JP" altLang="en-US" sz="2500" b="1" dirty="0" smtClean="0"/>
            <a:t>みなし指定</a:t>
          </a:r>
          <a:endParaRPr kumimoji="1" lang="ja-JP" altLang="en-US" sz="2500" b="1" dirty="0"/>
        </a:p>
      </dgm:t>
    </dgm:pt>
    <dgm:pt modelId="{7048F709-24A2-437E-BD75-C95B58E0EA86}" type="parTrans" cxnId="{654E83EF-CD32-44A8-982D-8C0BA177AF17}">
      <dgm:prSet/>
      <dgm:spPr/>
      <dgm:t>
        <a:bodyPr/>
        <a:lstStyle/>
        <a:p>
          <a:endParaRPr kumimoji="1" lang="ja-JP" altLang="en-US"/>
        </a:p>
      </dgm:t>
    </dgm:pt>
    <dgm:pt modelId="{E8C242FF-9049-48B6-98E0-29B4FED6ADD4}" type="sibTrans" cxnId="{654E83EF-CD32-44A8-982D-8C0BA177AF17}">
      <dgm:prSet/>
      <dgm:spPr/>
      <dgm:t>
        <a:bodyPr/>
        <a:lstStyle/>
        <a:p>
          <a:endParaRPr kumimoji="1" lang="ja-JP" altLang="en-US"/>
        </a:p>
      </dgm:t>
    </dgm:pt>
    <dgm:pt modelId="{EA9F4AFA-D3A1-49E9-905B-6AAA613A2DB0}">
      <dgm:prSet phldrT="[テキスト]" custT="1"/>
      <dgm:spPr/>
      <dgm:t>
        <a:bodyPr anchor="t"/>
        <a:lstStyle/>
        <a:p>
          <a:r>
            <a:rPr kumimoji="1" lang="ja-JP" altLang="en-US" sz="2400" b="1" dirty="0" smtClean="0"/>
            <a:t>現行相当</a:t>
          </a:r>
          <a:endParaRPr kumimoji="1" lang="ja-JP" altLang="en-US" sz="2400" b="1" dirty="0"/>
        </a:p>
      </dgm:t>
    </dgm:pt>
    <dgm:pt modelId="{ED3349BB-8F6A-4E45-B4C3-B6F366EE3185}" type="parTrans" cxnId="{E8415964-02D0-4893-A03F-8F4A1B839AD0}">
      <dgm:prSet/>
      <dgm:spPr/>
      <dgm:t>
        <a:bodyPr/>
        <a:lstStyle/>
        <a:p>
          <a:endParaRPr kumimoji="1" lang="ja-JP" altLang="en-US"/>
        </a:p>
      </dgm:t>
    </dgm:pt>
    <dgm:pt modelId="{1BFA23E2-0C35-4E96-AE9C-DDCFC53595EE}" type="sibTrans" cxnId="{E8415964-02D0-4893-A03F-8F4A1B839AD0}">
      <dgm:prSet/>
      <dgm:spPr/>
      <dgm:t>
        <a:bodyPr/>
        <a:lstStyle/>
        <a:p>
          <a:endParaRPr kumimoji="1" lang="ja-JP" altLang="en-US"/>
        </a:p>
      </dgm:t>
    </dgm:pt>
    <dgm:pt modelId="{2AF45B15-A85C-487C-86CF-830298AF1087}" type="pres">
      <dgm:prSet presAssocID="{A38446D7-66F6-423A-B94B-17A4EAD20743}" presName="Name0" presStyleCnt="0">
        <dgm:presLayoutVars>
          <dgm:dir/>
          <dgm:resizeHandles val="exact"/>
        </dgm:presLayoutVars>
      </dgm:prSet>
      <dgm:spPr/>
    </dgm:pt>
    <dgm:pt modelId="{07C181E7-DEFB-4060-8286-E1AF7F78C004}" type="pres">
      <dgm:prSet presAssocID="{0B3E3C0D-8430-44EF-A49D-C3B44E70D8DD}" presName="node" presStyleLbl="node1" presStyleIdx="0" presStyleCnt="3" custScaleX="220387" custScaleY="67108" custLinFactX="100000" custLinFactNeighborX="165889" custLinFactNeighborY="-69011">
        <dgm:presLayoutVars>
          <dgm:bulletEnabled val="1"/>
        </dgm:presLayoutVars>
      </dgm:prSet>
      <dgm:spPr/>
      <dgm:t>
        <a:bodyPr/>
        <a:lstStyle/>
        <a:p>
          <a:endParaRPr kumimoji="1" lang="ja-JP" altLang="en-US"/>
        </a:p>
      </dgm:t>
    </dgm:pt>
    <dgm:pt modelId="{59338F90-582C-4FC5-AC09-60E18A597498}" type="pres">
      <dgm:prSet presAssocID="{C5157716-8F94-4027-B39A-80E548C1A50B}" presName="sibTrans" presStyleLbl="sibTrans2D1" presStyleIdx="0" presStyleCnt="2"/>
      <dgm:spPr/>
      <dgm:t>
        <a:bodyPr/>
        <a:lstStyle/>
        <a:p>
          <a:endParaRPr kumimoji="1" lang="ja-JP" altLang="en-US"/>
        </a:p>
      </dgm:t>
    </dgm:pt>
    <dgm:pt modelId="{ECAFFA31-2339-47D5-9747-C49C017F02DA}" type="pres">
      <dgm:prSet presAssocID="{C5157716-8F94-4027-B39A-80E548C1A50B}" presName="connectorText" presStyleLbl="sibTrans2D1" presStyleIdx="0" presStyleCnt="2"/>
      <dgm:spPr/>
      <dgm:t>
        <a:bodyPr/>
        <a:lstStyle/>
        <a:p>
          <a:endParaRPr kumimoji="1" lang="ja-JP" altLang="en-US"/>
        </a:p>
      </dgm:t>
    </dgm:pt>
    <dgm:pt modelId="{E90F7293-2A5E-4896-B710-F7CBEF51919E}" type="pres">
      <dgm:prSet presAssocID="{2B27B894-E1A0-4237-9498-446C9AD87743}" presName="node" presStyleLbl="node1" presStyleIdx="1" presStyleCnt="3" custScaleX="221428" custScaleY="67108" custLinFactX="-53322" custLinFactNeighborX="-100000" custLinFactNeighborY="54027">
        <dgm:presLayoutVars>
          <dgm:bulletEnabled val="1"/>
        </dgm:presLayoutVars>
      </dgm:prSet>
      <dgm:spPr/>
      <dgm:t>
        <a:bodyPr/>
        <a:lstStyle/>
        <a:p>
          <a:endParaRPr kumimoji="1" lang="ja-JP" altLang="en-US"/>
        </a:p>
      </dgm:t>
    </dgm:pt>
    <dgm:pt modelId="{510BDF21-DCC8-400D-91D7-DE585F8990EB}" type="pres">
      <dgm:prSet presAssocID="{E8C242FF-9049-48B6-98E0-29B4FED6ADD4}" presName="sibTrans" presStyleLbl="sibTrans2D1" presStyleIdx="1" presStyleCnt="2"/>
      <dgm:spPr/>
      <dgm:t>
        <a:bodyPr/>
        <a:lstStyle/>
        <a:p>
          <a:endParaRPr kumimoji="1" lang="ja-JP" altLang="en-US"/>
        </a:p>
      </dgm:t>
    </dgm:pt>
    <dgm:pt modelId="{C2B598EA-BDC1-4ED9-9C6C-3A8F8294A25B}" type="pres">
      <dgm:prSet presAssocID="{E8C242FF-9049-48B6-98E0-29B4FED6ADD4}" presName="connectorText" presStyleLbl="sibTrans2D1" presStyleIdx="1" presStyleCnt="2"/>
      <dgm:spPr/>
      <dgm:t>
        <a:bodyPr/>
        <a:lstStyle/>
        <a:p>
          <a:endParaRPr kumimoji="1" lang="ja-JP" altLang="en-US"/>
        </a:p>
      </dgm:t>
    </dgm:pt>
    <dgm:pt modelId="{602C21B4-6E09-46DF-8546-A62A5EB90F6A}" type="pres">
      <dgm:prSet presAssocID="{EA9F4AFA-D3A1-49E9-905B-6AAA613A2DB0}" presName="node" presStyleLbl="node1" presStyleIdx="2" presStyleCnt="3" custScaleY="67108" custLinFactX="-52799" custLinFactNeighborX="-100000" custLinFactNeighborY="54027">
        <dgm:presLayoutVars>
          <dgm:bulletEnabled val="1"/>
        </dgm:presLayoutVars>
      </dgm:prSet>
      <dgm:spPr/>
      <dgm:t>
        <a:bodyPr/>
        <a:lstStyle/>
        <a:p>
          <a:endParaRPr kumimoji="1" lang="ja-JP" altLang="en-US"/>
        </a:p>
      </dgm:t>
    </dgm:pt>
  </dgm:ptLst>
  <dgm:cxnLst>
    <dgm:cxn modelId="{43AFD2D7-5E80-42DB-8D02-12B96224C92A}" type="presOf" srcId="{C5157716-8F94-4027-B39A-80E548C1A50B}" destId="{ECAFFA31-2339-47D5-9747-C49C017F02DA}" srcOrd="1" destOrd="0" presId="urn:microsoft.com/office/officeart/2005/8/layout/process1"/>
    <dgm:cxn modelId="{E8415964-02D0-4893-A03F-8F4A1B839AD0}" srcId="{A38446D7-66F6-423A-B94B-17A4EAD20743}" destId="{EA9F4AFA-D3A1-49E9-905B-6AAA613A2DB0}" srcOrd="2" destOrd="0" parTransId="{ED3349BB-8F6A-4E45-B4C3-B6F366EE3185}" sibTransId="{1BFA23E2-0C35-4E96-AE9C-DDCFC53595EE}"/>
    <dgm:cxn modelId="{E912954B-FB0C-46EB-8FA4-8845254AE9EF}" type="presOf" srcId="{A38446D7-66F6-423A-B94B-17A4EAD20743}" destId="{2AF45B15-A85C-487C-86CF-830298AF1087}" srcOrd="0" destOrd="0" presId="urn:microsoft.com/office/officeart/2005/8/layout/process1"/>
    <dgm:cxn modelId="{26DEA7C2-2155-4421-9A45-46F47AE750EB}" type="presOf" srcId="{E8C242FF-9049-48B6-98E0-29B4FED6ADD4}" destId="{510BDF21-DCC8-400D-91D7-DE585F8990EB}" srcOrd="0" destOrd="0" presId="urn:microsoft.com/office/officeart/2005/8/layout/process1"/>
    <dgm:cxn modelId="{2C9E1E0A-7F17-4072-B5A8-691C7E509F83}" srcId="{A38446D7-66F6-423A-B94B-17A4EAD20743}" destId="{0B3E3C0D-8430-44EF-A49D-C3B44E70D8DD}" srcOrd="0" destOrd="0" parTransId="{AB685447-23B4-4FDD-BF6A-D6FDC296EBD8}" sibTransId="{C5157716-8F94-4027-B39A-80E548C1A50B}"/>
    <dgm:cxn modelId="{04A86BC1-EFC2-4DF8-B3D1-63D7DE68575D}" type="presOf" srcId="{EA9F4AFA-D3A1-49E9-905B-6AAA613A2DB0}" destId="{602C21B4-6E09-46DF-8546-A62A5EB90F6A}" srcOrd="0" destOrd="0" presId="urn:microsoft.com/office/officeart/2005/8/layout/process1"/>
    <dgm:cxn modelId="{808108CA-66AA-48E6-8FA0-DD3B91BF3479}" type="presOf" srcId="{E8C242FF-9049-48B6-98E0-29B4FED6ADD4}" destId="{C2B598EA-BDC1-4ED9-9C6C-3A8F8294A25B}" srcOrd="1" destOrd="0" presId="urn:microsoft.com/office/officeart/2005/8/layout/process1"/>
    <dgm:cxn modelId="{2C7CA3AB-AA55-4C49-B40C-493E2E2FAB37}" type="presOf" srcId="{0B3E3C0D-8430-44EF-A49D-C3B44E70D8DD}" destId="{07C181E7-DEFB-4060-8286-E1AF7F78C004}" srcOrd="0" destOrd="0" presId="urn:microsoft.com/office/officeart/2005/8/layout/process1"/>
    <dgm:cxn modelId="{654E83EF-CD32-44A8-982D-8C0BA177AF17}" srcId="{A38446D7-66F6-423A-B94B-17A4EAD20743}" destId="{2B27B894-E1A0-4237-9498-446C9AD87743}" srcOrd="1" destOrd="0" parTransId="{7048F709-24A2-437E-BD75-C95B58E0EA86}" sibTransId="{E8C242FF-9049-48B6-98E0-29B4FED6ADD4}"/>
    <dgm:cxn modelId="{9A9C6F0A-B21D-4289-847C-BC63C8C4667E}" type="presOf" srcId="{2B27B894-E1A0-4237-9498-446C9AD87743}" destId="{E90F7293-2A5E-4896-B710-F7CBEF51919E}" srcOrd="0" destOrd="0" presId="urn:microsoft.com/office/officeart/2005/8/layout/process1"/>
    <dgm:cxn modelId="{68EC4CA6-1645-4C12-8C78-F9472F3297D3}" type="presOf" srcId="{C5157716-8F94-4027-B39A-80E548C1A50B}" destId="{59338F90-582C-4FC5-AC09-60E18A597498}" srcOrd="0" destOrd="0" presId="urn:microsoft.com/office/officeart/2005/8/layout/process1"/>
    <dgm:cxn modelId="{67F7075B-388E-499D-BD04-4C5D8D98D60F}" type="presParOf" srcId="{2AF45B15-A85C-487C-86CF-830298AF1087}" destId="{07C181E7-DEFB-4060-8286-E1AF7F78C004}" srcOrd="0" destOrd="0" presId="urn:microsoft.com/office/officeart/2005/8/layout/process1"/>
    <dgm:cxn modelId="{446F53CC-B4C9-42DF-9C2A-63CBCA174FE0}" type="presParOf" srcId="{2AF45B15-A85C-487C-86CF-830298AF1087}" destId="{59338F90-582C-4FC5-AC09-60E18A597498}" srcOrd="1" destOrd="0" presId="urn:microsoft.com/office/officeart/2005/8/layout/process1"/>
    <dgm:cxn modelId="{331FDB58-C831-48FF-A61F-05C2919A5252}" type="presParOf" srcId="{59338F90-582C-4FC5-AC09-60E18A597498}" destId="{ECAFFA31-2339-47D5-9747-C49C017F02DA}" srcOrd="0" destOrd="0" presId="urn:microsoft.com/office/officeart/2005/8/layout/process1"/>
    <dgm:cxn modelId="{ED5E3C9B-7726-4E8B-B8BE-EDE5587B77D5}" type="presParOf" srcId="{2AF45B15-A85C-487C-86CF-830298AF1087}" destId="{E90F7293-2A5E-4896-B710-F7CBEF51919E}" srcOrd="2" destOrd="0" presId="urn:microsoft.com/office/officeart/2005/8/layout/process1"/>
    <dgm:cxn modelId="{D57BAB76-41A4-4854-B959-721D6722BF0C}" type="presParOf" srcId="{2AF45B15-A85C-487C-86CF-830298AF1087}" destId="{510BDF21-DCC8-400D-91D7-DE585F8990EB}" srcOrd="3" destOrd="0" presId="urn:microsoft.com/office/officeart/2005/8/layout/process1"/>
    <dgm:cxn modelId="{3EC5167E-9342-4DE2-B9E6-068C78DBAE0A}" type="presParOf" srcId="{510BDF21-DCC8-400D-91D7-DE585F8990EB}" destId="{C2B598EA-BDC1-4ED9-9C6C-3A8F8294A25B}" srcOrd="0" destOrd="0" presId="urn:microsoft.com/office/officeart/2005/8/layout/process1"/>
    <dgm:cxn modelId="{8F08DA22-37CD-4411-9E55-3E28DFA5A3F1}" type="presParOf" srcId="{2AF45B15-A85C-487C-86CF-830298AF1087}" destId="{602C21B4-6E09-46DF-8546-A62A5EB90F6A}"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181E7-DEFB-4060-8286-E1AF7F78C004}">
      <dsp:nvSpPr>
        <dsp:cNvPr id="0" name=""/>
        <dsp:cNvSpPr/>
      </dsp:nvSpPr>
      <dsp:spPr>
        <a:xfrm>
          <a:off x="2267737" y="267730"/>
          <a:ext cx="4133551" cy="7200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kumimoji="1" lang="ja-JP" altLang="en-US" sz="2600" kern="1200" dirty="0" smtClean="0"/>
            <a:t>介護予防</a:t>
          </a:r>
          <a:endParaRPr kumimoji="1" lang="ja-JP" altLang="en-US" sz="2600" kern="1200" dirty="0"/>
        </a:p>
      </dsp:txBody>
      <dsp:txXfrm>
        <a:off x="2288825" y="288818"/>
        <a:ext cx="4091375" cy="677827"/>
      </dsp:txXfrm>
    </dsp:sp>
    <dsp:sp modelId="{59338F90-582C-4FC5-AC09-60E18A597498}">
      <dsp:nvSpPr>
        <dsp:cNvPr id="0" name=""/>
        <dsp:cNvSpPr/>
      </dsp:nvSpPr>
      <dsp:spPr>
        <a:xfrm rot="2957158">
          <a:off x="4700467" y="1075038"/>
          <a:ext cx="419590" cy="4434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kumimoji="1" lang="ja-JP" altLang="en-US" sz="1900" kern="1200"/>
        </a:p>
      </dsp:txBody>
      <dsp:txXfrm>
        <a:off x="4722352" y="1116025"/>
        <a:ext cx="293713" cy="266080"/>
      </dsp:txXfrm>
    </dsp:sp>
    <dsp:sp modelId="{E90F7293-2A5E-4896-B710-F7CBEF51919E}">
      <dsp:nvSpPr>
        <dsp:cNvPr id="0" name=""/>
        <dsp:cNvSpPr/>
      </dsp:nvSpPr>
      <dsp:spPr>
        <a:xfrm>
          <a:off x="4576436" y="1587807"/>
          <a:ext cx="1788169" cy="7200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t" anchorCtr="0">
          <a:noAutofit/>
        </a:bodyPr>
        <a:lstStyle/>
        <a:p>
          <a:pPr lvl="0" algn="ctr" defTabSz="1111250">
            <a:lnSpc>
              <a:spcPct val="90000"/>
            </a:lnSpc>
            <a:spcBef>
              <a:spcPct val="0"/>
            </a:spcBef>
            <a:spcAft>
              <a:spcPct val="35000"/>
            </a:spcAft>
          </a:pPr>
          <a:r>
            <a:rPr kumimoji="1" lang="ja-JP" altLang="en-US" sz="2500" b="1" kern="1200" dirty="0" smtClean="0"/>
            <a:t>みなし指定</a:t>
          </a:r>
          <a:endParaRPr kumimoji="1" lang="ja-JP" altLang="en-US" sz="2500" b="1" kern="1200" dirty="0"/>
        </a:p>
      </dsp:txBody>
      <dsp:txXfrm>
        <a:off x="4597524" y="1608895"/>
        <a:ext cx="1745993" cy="677827"/>
      </dsp:txXfrm>
    </dsp:sp>
    <dsp:sp modelId="{510BDF21-DCC8-400D-91D7-DE585F8990EB}">
      <dsp:nvSpPr>
        <dsp:cNvPr id="0" name=""/>
        <dsp:cNvSpPr/>
      </dsp:nvSpPr>
      <dsp:spPr>
        <a:xfrm>
          <a:off x="6475780" y="1726075"/>
          <a:ext cx="235689" cy="4434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kumimoji="1" lang="ja-JP" altLang="en-US" sz="1900" kern="1200"/>
        </a:p>
      </dsp:txBody>
      <dsp:txXfrm>
        <a:off x="6475780" y="1814768"/>
        <a:ext cx="164982" cy="266080"/>
      </dsp:txXfrm>
    </dsp:sp>
    <dsp:sp modelId="{602C21B4-6E09-46DF-8546-A62A5EB90F6A}">
      <dsp:nvSpPr>
        <dsp:cNvPr id="0" name=""/>
        <dsp:cNvSpPr/>
      </dsp:nvSpPr>
      <dsp:spPr>
        <a:xfrm>
          <a:off x="6809302" y="1587807"/>
          <a:ext cx="1788169" cy="7200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t" anchorCtr="0">
          <a:noAutofit/>
        </a:bodyPr>
        <a:lstStyle/>
        <a:p>
          <a:pPr lvl="0" algn="ctr" defTabSz="1155700">
            <a:lnSpc>
              <a:spcPct val="90000"/>
            </a:lnSpc>
            <a:spcBef>
              <a:spcPct val="0"/>
            </a:spcBef>
            <a:spcAft>
              <a:spcPct val="35000"/>
            </a:spcAft>
          </a:pPr>
          <a:r>
            <a:rPr kumimoji="1" lang="ja-JP" altLang="en-US" sz="2600" kern="1200" dirty="0" smtClean="0"/>
            <a:t>現行相当</a:t>
          </a:r>
          <a:endParaRPr kumimoji="1" lang="ja-JP" altLang="en-US" sz="2600" kern="1200" dirty="0"/>
        </a:p>
      </dsp:txBody>
      <dsp:txXfrm>
        <a:off x="6830390" y="1608895"/>
        <a:ext cx="1745993" cy="6778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181E7-DEFB-4060-8286-E1AF7F78C004}">
      <dsp:nvSpPr>
        <dsp:cNvPr id="0" name=""/>
        <dsp:cNvSpPr/>
      </dsp:nvSpPr>
      <dsp:spPr>
        <a:xfrm>
          <a:off x="2450702" y="363681"/>
          <a:ext cx="3234177" cy="6572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kumimoji="1" lang="ja-JP" altLang="en-US" sz="2600" kern="1200" dirty="0" smtClean="0"/>
            <a:t>介護予防</a:t>
          </a:r>
          <a:endParaRPr kumimoji="1" lang="ja-JP" altLang="en-US" sz="2600" kern="1200" dirty="0"/>
        </a:p>
      </dsp:txBody>
      <dsp:txXfrm>
        <a:off x="2469951" y="382930"/>
        <a:ext cx="3195679" cy="618724"/>
      </dsp:txXfrm>
    </dsp:sp>
    <dsp:sp modelId="{59338F90-582C-4FC5-AC09-60E18A597498}">
      <dsp:nvSpPr>
        <dsp:cNvPr id="0" name=""/>
        <dsp:cNvSpPr/>
      </dsp:nvSpPr>
      <dsp:spPr>
        <a:xfrm rot="5348511">
          <a:off x="3931768" y="1121025"/>
          <a:ext cx="290340" cy="3639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kumimoji="1" lang="ja-JP" altLang="en-US" sz="1500" kern="1200"/>
        </a:p>
      </dsp:txBody>
      <dsp:txXfrm>
        <a:off x="3974667" y="1150267"/>
        <a:ext cx="203238" cy="218363"/>
      </dsp:txXfrm>
    </dsp:sp>
    <dsp:sp modelId="{E90F7293-2A5E-4896-B710-F7CBEF51919E}">
      <dsp:nvSpPr>
        <dsp:cNvPr id="0" name=""/>
        <dsp:cNvSpPr/>
      </dsp:nvSpPr>
      <dsp:spPr>
        <a:xfrm>
          <a:off x="2461112" y="1568654"/>
          <a:ext cx="3249453" cy="6572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t" anchorCtr="0">
          <a:noAutofit/>
        </a:bodyPr>
        <a:lstStyle/>
        <a:p>
          <a:pPr lvl="0" algn="ctr" defTabSz="1111250">
            <a:lnSpc>
              <a:spcPct val="90000"/>
            </a:lnSpc>
            <a:spcBef>
              <a:spcPct val="0"/>
            </a:spcBef>
            <a:spcAft>
              <a:spcPct val="35000"/>
            </a:spcAft>
          </a:pPr>
          <a:r>
            <a:rPr kumimoji="1" lang="ja-JP" altLang="en-US" sz="2500" b="1" kern="1200" dirty="0" smtClean="0"/>
            <a:t>みなし指定</a:t>
          </a:r>
          <a:endParaRPr kumimoji="1" lang="ja-JP" altLang="en-US" sz="2500" b="1" kern="1200" dirty="0"/>
        </a:p>
      </dsp:txBody>
      <dsp:txXfrm>
        <a:off x="2480361" y="1587903"/>
        <a:ext cx="3210955" cy="618724"/>
      </dsp:txXfrm>
    </dsp:sp>
    <dsp:sp modelId="{510BDF21-DCC8-400D-91D7-DE585F8990EB}">
      <dsp:nvSpPr>
        <dsp:cNvPr id="0" name=""/>
        <dsp:cNvSpPr/>
      </dsp:nvSpPr>
      <dsp:spPr>
        <a:xfrm>
          <a:off x="5859235" y="1715295"/>
          <a:ext cx="315177" cy="3639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kumimoji="1" lang="ja-JP" altLang="en-US" sz="1500" kern="1200"/>
        </a:p>
      </dsp:txBody>
      <dsp:txXfrm>
        <a:off x="5859235" y="1788083"/>
        <a:ext cx="220624" cy="218363"/>
      </dsp:txXfrm>
    </dsp:sp>
    <dsp:sp modelId="{602C21B4-6E09-46DF-8546-A62A5EB90F6A}">
      <dsp:nvSpPr>
        <dsp:cNvPr id="0" name=""/>
        <dsp:cNvSpPr/>
      </dsp:nvSpPr>
      <dsp:spPr>
        <a:xfrm>
          <a:off x="6305241" y="1568654"/>
          <a:ext cx="1467499" cy="6572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kumimoji="1" lang="ja-JP" altLang="en-US" sz="2400" b="1" kern="1200" dirty="0" smtClean="0"/>
            <a:t>現行相当</a:t>
          </a:r>
          <a:endParaRPr kumimoji="1" lang="ja-JP" altLang="en-US" sz="2400" b="1" kern="1200" dirty="0"/>
        </a:p>
      </dsp:txBody>
      <dsp:txXfrm>
        <a:off x="6324490" y="1587903"/>
        <a:ext cx="1429001" cy="61872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55FFCB35-B95E-4177-8797-5D03BE0E970D}" type="datetimeFigureOut">
              <a:rPr kumimoji="1" lang="ja-JP" altLang="en-US" smtClean="0"/>
              <a:t>2016/11/17</a:t>
            </a:fld>
            <a:endParaRPr kumimoji="1" lang="ja-JP" altLang="en-US"/>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32005E88-F7AC-47FE-B8F5-35D2253C19C0}" type="slidenum">
              <a:rPr kumimoji="1" lang="ja-JP" altLang="en-US" smtClean="0"/>
              <a:t>‹#›</a:t>
            </a:fld>
            <a:endParaRPr kumimoji="1" lang="ja-JP" altLang="en-US"/>
          </a:p>
        </p:txBody>
      </p:sp>
    </p:spTree>
    <p:extLst>
      <p:ext uri="{BB962C8B-B14F-4D97-AF65-F5344CB8AC3E}">
        <p14:creationId xmlns:p14="http://schemas.microsoft.com/office/powerpoint/2010/main" val="5397453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fld id="{2BAB9DA7-72C5-49F2-814C-DF0F8AABBBDA}" type="datetimeFigureOut">
              <a:rPr kumimoji="1" lang="ja-JP" altLang="en-US" smtClean="0"/>
              <a:t>2016/11/17</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fld id="{57A508B4-1DA6-42F4-BDD9-0CFA290E8E4B}" type="slidenum">
              <a:rPr kumimoji="1" lang="ja-JP" altLang="en-US" smtClean="0"/>
              <a:t>‹#›</a:t>
            </a:fld>
            <a:endParaRPr kumimoji="1" lang="ja-JP" altLang="en-US"/>
          </a:p>
        </p:txBody>
      </p:sp>
    </p:spTree>
    <p:extLst>
      <p:ext uri="{BB962C8B-B14F-4D97-AF65-F5344CB8AC3E}">
        <p14:creationId xmlns:p14="http://schemas.microsoft.com/office/powerpoint/2010/main" val="38234936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7A508B4-1DA6-42F4-BDD9-0CFA290E8E4B}" type="slidenum">
              <a:rPr kumimoji="1" lang="ja-JP" altLang="en-US" smtClean="0"/>
              <a:t>1</a:t>
            </a:fld>
            <a:endParaRPr kumimoji="1" lang="ja-JP" altLang="en-US"/>
          </a:p>
        </p:txBody>
      </p:sp>
    </p:spTree>
    <p:extLst>
      <p:ext uri="{BB962C8B-B14F-4D97-AF65-F5344CB8AC3E}">
        <p14:creationId xmlns:p14="http://schemas.microsoft.com/office/powerpoint/2010/main" val="1228486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1" y="2130428"/>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71" indent="0" algn="ctr">
              <a:buNone/>
              <a:defRPr>
                <a:solidFill>
                  <a:schemeClr val="tx1">
                    <a:tint val="75000"/>
                  </a:schemeClr>
                </a:solidFill>
              </a:defRPr>
            </a:lvl2pPr>
            <a:lvl3pPr marL="914341" indent="0" algn="ctr">
              <a:buNone/>
              <a:defRPr>
                <a:solidFill>
                  <a:schemeClr val="tx1">
                    <a:tint val="75000"/>
                  </a:schemeClr>
                </a:solidFill>
              </a:defRPr>
            </a:lvl3pPr>
            <a:lvl4pPr marL="1371513" indent="0" algn="ctr">
              <a:buNone/>
              <a:defRPr>
                <a:solidFill>
                  <a:schemeClr val="tx1">
                    <a:tint val="75000"/>
                  </a:schemeClr>
                </a:solidFill>
              </a:defRPr>
            </a:lvl4pPr>
            <a:lvl5pPr marL="1828683" indent="0" algn="ctr">
              <a:buNone/>
              <a:defRPr>
                <a:solidFill>
                  <a:schemeClr val="tx1">
                    <a:tint val="75000"/>
                  </a:schemeClr>
                </a:solidFill>
              </a:defRPr>
            </a:lvl5pPr>
            <a:lvl6pPr marL="2285854" indent="0" algn="ctr">
              <a:buNone/>
              <a:defRPr>
                <a:solidFill>
                  <a:schemeClr val="tx1">
                    <a:tint val="75000"/>
                  </a:schemeClr>
                </a:solidFill>
              </a:defRPr>
            </a:lvl6pPr>
            <a:lvl7pPr marL="2743024" indent="0" algn="ctr">
              <a:buNone/>
              <a:defRPr>
                <a:solidFill>
                  <a:schemeClr val="tx1">
                    <a:tint val="75000"/>
                  </a:schemeClr>
                </a:solidFill>
              </a:defRPr>
            </a:lvl7pPr>
            <a:lvl8pPr marL="3200195" indent="0" algn="ctr">
              <a:buNone/>
              <a:defRPr>
                <a:solidFill>
                  <a:schemeClr val="tx1">
                    <a:tint val="75000"/>
                  </a:schemeClr>
                </a:solidFill>
              </a:defRPr>
            </a:lvl8pPr>
            <a:lvl9pPr marL="3657366"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A34F6CF-F2F5-44E9-AD66-F7B8C73EC868}" type="datetime1">
              <a:rPr kumimoji="1" lang="ja-JP" altLang="en-US" smtClean="0"/>
              <a:t>2016/11/17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70013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EBFBDE-75AA-4ADA-802F-219269101FC6}" type="datetime1">
              <a:rPr kumimoji="1" lang="ja-JP" altLang="en-US" smtClean="0"/>
              <a:t>2016/11/17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3972187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1" y="274639"/>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9"/>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A453608-63E5-4FC0-A6C9-78F4D1C17F88}" type="datetime1">
              <a:rPr kumimoji="1" lang="ja-JP" altLang="en-US" smtClean="0"/>
              <a:t>2016/11/17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140641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90EBF64-C653-41AB-92ED-96634151898D}" type="datetime1">
              <a:rPr kumimoji="1" lang="ja-JP" altLang="en-US" smtClean="0"/>
              <a:t>2016/11/17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2360666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4" y="4406901"/>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4" y="2906713"/>
            <a:ext cx="7772400" cy="1500187"/>
          </a:xfrm>
        </p:spPr>
        <p:txBody>
          <a:bodyPr anchor="b"/>
          <a:lstStyle>
            <a:lvl1pPr marL="0" indent="0">
              <a:buNone/>
              <a:defRPr sz="2000">
                <a:solidFill>
                  <a:schemeClr val="tx1">
                    <a:tint val="75000"/>
                  </a:schemeClr>
                </a:solidFill>
              </a:defRPr>
            </a:lvl1pPr>
            <a:lvl2pPr marL="457171" indent="0">
              <a:buNone/>
              <a:defRPr sz="1800">
                <a:solidFill>
                  <a:schemeClr val="tx1">
                    <a:tint val="75000"/>
                  </a:schemeClr>
                </a:solidFill>
              </a:defRPr>
            </a:lvl2pPr>
            <a:lvl3pPr marL="914341" indent="0">
              <a:buNone/>
              <a:defRPr sz="1600">
                <a:solidFill>
                  <a:schemeClr val="tx1">
                    <a:tint val="75000"/>
                  </a:schemeClr>
                </a:solidFill>
              </a:defRPr>
            </a:lvl3pPr>
            <a:lvl4pPr marL="1371513" indent="0">
              <a:buNone/>
              <a:defRPr sz="1400">
                <a:solidFill>
                  <a:schemeClr val="tx1">
                    <a:tint val="75000"/>
                  </a:schemeClr>
                </a:solidFill>
              </a:defRPr>
            </a:lvl4pPr>
            <a:lvl5pPr marL="1828683" indent="0">
              <a:buNone/>
              <a:defRPr sz="1400">
                <a:solidFill>
                  <a:schemeClr val="tx1">
                    <a:tint val="75000"/>
                  </a:schemeClr>
                </a:solidFill>
              </a:defRPr>
            </a:lvl5pPr>
            <a:lvl6pPr marL="2285854" indent="0">
              <a:buNone/>
              <a:defRPr sz="1400">
                <a:solidFill>
                  <a:schemeClr val="tx1">
                    <a:tint val="75000"/>
                  </a:schemeClr>
                </a:solidFill>
              </a:defRPr>
            </a:lvl6pPr>
            <a:lvl7pPr marL="2743024" indent="0">
              <a:buNone/>
              <a:defRPr sz="1400">
                <a:solidFill>
                  <a:schemeClr val="tx1">
                    <a:tint val="75000"/>
                  </a:schemeClr>
                </a:solidFill>
              </a:defRPr>
            </a:lvl7pPr>
            <a:lvl8pPr marL="3200195" indent="0">
              <a:buNone/>
              <a:defRPr sz="1400">
                <a:solidFill>
                  <a:schemeClr val="tx1">
                    <a:tint val="75000"/>
                  </a:schemeClr>
                </a:solidFill>
              </a:defRPr>
            </a:lvl8pPr>
            <a:lvl9pPr marL="3657366"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78D3AD2-E473-448B-9CAC-2EEB0F120C34}" type="datetime1">
              <a:rPr kumimoji="1" lang="ja-JP" altLang="en-US" smtClean="0"/>
              <a:t>2016/11/17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2540669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1"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1"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DC90E2D-E700-44D3-B5DE-9076248ED778}" type="datetime1">
              <a:rPr kumimoji="1" lang="ja-JP" altLang="en-US" smtClean="0"/>
              <a:t>2016/11/17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2800412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3"/>
          </a:xfrm>
        </p:spPr>
        <p:txBody>
          <a:bodyPr anchor="b"/>
          <a:lstStyle>
            <a:lvl1pPr marL="0" indent="0">
              <a:buNone/>
              <a:defRPr sz="2400" b="1"/>
            </a:lvl1pPr>
            <a:lvl2pPr marL="457171" indent="0">
              <a:buNone/>
              <a:defRPr sz="2000" b="1"/>
            </a:lvl2pPr>
            <a:lvl3pPr marL="914341" indent="0">
              <a:buNone/>
              <a:defRPr sz="1800" b="1"/>
            </a:lvl3pPr>
            <a:lvl4pPr marL="1371513" indent="0">
              <a:buNone/>
              <a:defRPr sz="1600" b="1"/>
            </a:lvl4pPr>
            <a:lvl5pPr marL="1828683" indent="0">
              <a:buNone/>
              <a:defRPr sz="1600" b="1"/>
            </a:lvl5pPr>
            <a:lvl6pPr marL="2285854" indent="0">
              <a:buNone/>
              <a:defRPr sz="1600" b="1"/>
            </a:lvl6pPr>
            <a:lvl7pPr marL="2743024" indent="0">
              <a:buNone/>
              <a:defRPr sz="1600" b="1"/>
            </a:lvl7pPr>
            <a:lvl8pPr marL="3200195" indent="0">
              <a:buNone/>
              <a:defRPr sz="1600" b="1"/>
            </a:lvl8pPr>
            <a:lvl9pPr marL="3657366"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7" y="1535113"/>
            <a:ext cx="4041775" cy="639763"/>
          </a:xfrm>
        </p:spPr>
        <p:txBody>
          <a:bodyPr anchor="b"/>
          <a:lstStyle>
            <a:lvl1pPr marL="0" indent="0">
              <a:buNone/>
              <a:defRPr sz="2400" b="1"/>
            </a:lvl1pPr>
            <a:lvl2pPr marL="457171" indent="0">
              <a:buNone/>
              <a:defRPr sz="2000" b="1"/>
            </a:lvl2pPr>
            <a:lvl3pPr marL="914341" indent="0">
              <a:buNone/>
              <a:defRPr sz="1800" b="1"/>
            </a:lvl3pPr>
            <a:lvl4pPr marL="1371513" indent="0">
              <a:buNone/>
              <a:defRPr sz="1600" b="1"/>
            </a:lvl4pPr>
            <a:lvl5pPr marL="1828683" indent="0">
              <a:buNone/>
              <a:defRPr sz="1600" b="1"/>
            </a:lvl5pPr>
            <a:lvl6pPr marL="2285854" indent="0">
              <a:buNone/>
              <a:defRPr sz="1600" b="1"/>
            </a:lvl6pPr>
            <a:lvl7pPr marL="2743024" indent="0">
              <a:buNone/>
              <a:defRPr sz="1600" b="1"/>
            </a:lvl7pPr>
            <a:lvl8pPr marL="3200195" indent="0">
              <a:buNone/>
              <a:defRPr sz="1600" b="1"/>
            </a:lvl8pPr>
            <a:lvl9pPr marL="3657366"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DC079EAD-4BA9-4D24-97E3-BAAD954B11E9}" type="datetime1">
              <a:rPr kumimoji="1" lang="ja-JP" altLang="en-US" smtClean="0"/>
              <a:t>2016/11/17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2789469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9BF529D-C283-46C5-886A-F45ED894992C}" type="datetime1">
              <a:rPr kumimoji="1" lang="ja-JP" altLang="en-US" smtClean="0"/>
              <a:t>2016/11/17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3863995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77BDB7A-ACE5-4DBA-8EB3-637DC33796A7}" type="datetime1">
              <a:rPr kumimoji="1" lang="ja-JP" altLang="en-US" smtClean="0"/>
              <a:t>2016/11/17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1002766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3" y="273049"/>
            <a:ext cx="3008313" cy="11620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3" y="1435102"/>
            <a:ext cx="3008313" cy="4691063"/>
          </a:xfrm>
        </p:spPr>
        <p:txBody>
          <a:bodyPr/>
          <a:lstStyle>
            <a:lvl1pPr marL="0" indent="0">
              <a:buNone/>
              <a:defRPr sz="1400"/>
            </a:lvl1pPr>
            <a:lvl2pPr marL="457171" indent="0">
              <a:buNone/>
              <a:defRPr sz="1200"/>
            </a:lvl2pPr>
            <a:lvl3pPr marL="914341" indent="0">
              <a:buNone/>
              <a:defRPr sz="1000"/>
            </a:lvl3pPr>
            <a:lvl4pPr marL="1371513" indent="0">
              <a:buNone/>
              <a:defRPr sz="900"/>
            </a:lvl4pPr>
            <a:lvl5pPr marL="1828683" indent="0">
              <a:buNone/>
              <a:defRPr sz="900"/>
            </a:lvl5pPr>
            <a:lvl6pPr marL="2285854" indent="0">
              <a:buNone/>
              <a:defRPr sz="900"/>
            </a:lvl6pPr>
            <a:lvl7pPr marL="2743024" indent="0">
              <a:buNone/>
              <a:defRPr sz="900"/>
            </a:lvl7pPr>
            <a:lvl8pPr marL="3200195" indent="0">
              <a:buNone/>
              <a:defRPr sz="900"/>
            </a:lvl8pPr>
            <a:lvl9pPr marL="3657366"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3548448-EDE6-406D-99BE-B97ED7897724}" type="datetime1">
              <a:rPr kumimoji="1" lang="ja-JP" altLang="en-US" smtClean="0"/>
              <a:t>2016/11/17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3040013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9"/>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171" indent="0">
              <a:buNone/>
              <a:defRPr sz="2800"/>
            </a:lvl2pPr>
            <a:lvl3pPr marL="914341" indent="0">
              <a:buNone/>
              <a:defRPr sz="2400"/>
            </a:lvl3pPr>
            <a:lvl4pPr marL="1371513" indent="0">
              <a:buNone/>
              <a:defRPr sz="2000"/>
            </a:lvl4pPr>
            <a:lvl5pPr marL="1828683" indent="0">
              <a:buNone/>
              <a:defRPr sz="2000"/>
            </a:lvl5pPr>
            <a:lvl6pPr marL="2285854" indent="0">
              <a:buNone/>
              <a:defRPr sz="2000"/>
            </a:lvl6pPr>
            <a:lvl7pPr marL="2743024" indent="0">
              <a:buNone/>
              <a:defRPr sz="2000"/>
            </a:lvl7pPr>
            <a:lvl8pPr marL="3200195" indent="0">
              <a:buNone/>
              <a:defRPr sz="2000"/>
            </a:lvl8pPr>
            <a:lvl9pPr marL="3657366"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3"/>
          </a:xfrm>
        </p:spPr>
        <p:txBody>
          <a:bodyPr/>
          <a:lstStyle>
            <a:lvl1pPr marL="0" indent="0">
              <a:buNone/>
              <a:defRPr sz="1400"/>
            </a:lvl1pPr>
            <a:lvl2pPr marL="457171" indent="0">
              <a:buNone/>
              <a:defRPr sz="1200"/>
            </a:lvl2pPr>
            <a:lvl3pPr marL="914341" indent="0">
              <a:buNone/>
              <a:defRPr sz="1000"/>
            </a:lvl3pPr>
            <a:lvl4pPr marL="1371513" indent="0">
              <a:buNone/>
              <a:defRPr sz="900"/>
            </a:lvl4pPr>
            <a:lvl5pPr marL="1828683" indent="0">
              <a:buNone/>
              <a:defRPr sz="900"/>
            </a:lvl5pPr>
            <a:lvl6pPr marL="2285854" indent="0">
              <a:buNone/>
              <a:defRPr sz="900"/>
            </a:lvl6pPr>
            <a:lvl7pPr marL="2743024" indent="0">
              <a:buNone/>
              <a:defRPr sz="900"/>
            </a:lvl7pPr>
            <a:lvl8pPr marL="3200195" indent="0">
              <a:buNone/>
              <a:defRPr sz="900"/>
            </a:lvl8pPr>
            <a:lvl9pPr marL="3657366"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C2C227C-F05E-41D3-97ED-5BDBEB351F28}" type="datetime1">
              <a:rPr kumimoji="1" lang="ja-JP" altLang="en-US" smtClean="0"/>
              <a:t>2016/11/17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2497740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1" y="274639"/>
            <a:ext cx="8229600" cy="1143000"/>
          </a:xfrm>
          <a:prstGeom prst="rect">
            <a:avLst/>
          </a:prstGeom>
        </p:spPr>
        <p:txBody>
          <a:bodyPr vert="horz" lIns="91424" tIns="45712" rIns="91424" bIns="45712"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1" y="1600201"/>
            <a:ext cx="8229600" cy="4525963"/>
          </a:xfrm>
          <a:prstGeom prst="rect">
            <a:avLst/>
          </a:prstGeom>
        </p:spPr>
        <p:txBody>
          <a:bodyPr vert="horz" lIns="91424" tIns="45712" rIns="91424" bIns="45712"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1" y="6356352"/>
            <a:ext cx="2133600" cy="365125"/>
          </a:xfrm>
          <a:prstGeom prst="rect">
            <a:avLst/>
          </a:prstGeom>
        </p:spPr>
        <p:txBody>
          <a:bodyPr vert="horz" lIns="91424" tIns="45712" rIns="91424" bIns="45712" rtlCol="0" anchor="ctr"/>
          <a:lstStyle>
            <a:lvl1pPr algn="l">
              <a:defRPr sz="1200">
                <a:solidFill>
                  <a:schemeClr val="tx1">
                    <a:tint val="75000"/>
                  </a:schemeClr>
                </a:solidFill>
              </a:defRPr>
            </a:lvl1pPr>
          </a:lstStyle>
          <a:p>
            <a:fld id="{B69B8309-4AF8-457E-BF76-E01119D1707C}" type="datetime1">
              <a:rPr kumimoji="1" lang="ja-JP" altLang="en-US" smtClean="0"/>
              <a:t>2016/11/17</a:t>
            </a:fld>
            <a:endParaRPr kumimoji="1" lang="ja-JP" altLang="en-US"/>
          </a:p>
        </p:txBody>
      </p:sp>
      <p:sp>
        <p:nvSpPr>
          <p:cNvPr id="5" name="フッター プレースホルダー 4"/>
          <p:cNvSpPr>
            <a:spLocks noGrp="1"/>
          </p:cNvSpPr>
          <p:nvPr>
            <p:ph type="ftr" sz="quarter" idx="3"/>
          </p:nvPr>
        </p:nvSpPr>
        <p:spPr>
          <a:xfrm>
            <a:off x="3124201" y="6356352"/>
            <a:ext cx="2895600" cy="365125"/>
          </a:xfrm>
          <a:prstGeom prst="rect">
            <a:avLst/>
          </a:prstGeom>
        </p:spPr>
        <p:txBody>
          <a:bodyPr vert="horz" lIns="91424" tIns="45712" rIns="91424" bIns="45712"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1" y="6356352"/>
            <a:ext cx="2133600" cy="365125"/>
          </a:xfrm>
          <a:prstGeom prst="rect">
            <a:avLst/>
          </a:prstGeom>
        </p:spPr>
        <p:txBody>
          <a:bodyPr vert="horz" lIns="91424" tIns="45712" rIns="91424" bIns="45712" rtlCol="0" anchor="ctr"/>
          <a:lstStyle>
            <a:lvl1pPr algn="r">
              <a:defRPr sz="1200">
                <a:solidFill>
                  <a:schemeClr val="tx1">
                    <a:tint val="75000"/>
                  </a:schemeClr>
                </a:solidFill>
              </a:defRPr>
            </a:lvl1p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14752684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341" rtl="0" eaLnBrk="1" latinLnBrk="0" hangingPunct="1">
        <a:spcBef>
          <a:spcPct val="0"/>
        </a:spcBef>
        <a:buNone/>
        <a:defRPr kumimoji="1" sz="4400" kern="1200">
          <a:solidFill>
            <a:schemeClr val="tx1"/>
          </a:solidFill>
          <a:latin typeface="+mj-lt"/>
          <a:ea typeface="+mj-ea"/>
          <a:cs typeface="+mj-cs"/>
        </a:defRPr>
      </a:lvl1pPr>
    </p:titleStyle>
    <p:body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341" rtl="0" eaLnBrk="1" latinLnBrk="0" hangingPunct="1">
        <a:defRPr kumimoji="1" sz="1800" kern="1200">
          <a:solidFill>
            <a:schemeClr val="tx1"/>
          </a:solidFill>
          <a:latin typeface="+mn-lt"/>
          <a:ea typeface="+mn-ea"/>
          <a:cs typeface="+mn-cs"/>
        </a:defRPr>
      </a:lvl1pPr>
      <a:lvl2pPr marL="457171" algn="l" defTabSz="914341" rtl="0" eaLnBrk="1" latinLnBrk="0" hangingPunct="1">
        <a:defRPr kumimoji="1" sz="1800" kern="1200">
          <a:solidFill>
            <a:schemeClr val="tx1"/>
          </a:solidFill>
          <a:latin typeface="+mn-lt"/>
          <a:ea typeface="+mn-ea"/>
          <a:cs typeface="+mn-cs"/>
        </a:defRPr>
      </a:lvl2pPr>
      <a:lvl3pPr marL="914341" algn="l" defTabSz="914341" rtl="0" eaLnBrk="1" latinLnBrk="0" hangingPunct="1">
        <a:defRPr kumimoji="1" sz="1800" kern="1200">
          <a:solidFill>
            <a:schemeClr val="tx1"/>
          </a:solidFill>
          <a:latin typeface="+mn-lt"/>
          <a:ea typeface="+mn-ea"/>
          <a:cs typeface="+mn-cs"/>
        </a:defRPr>
      </a:lvl3pPr>
      <a:lvl4pPr marL="1371513" algn="l" defTabSz="914341" rtl="0" eaLnBrk="1" latinLnBrk="0" hangingPunct="1">
        <a:defRPr kumimoji="1" sz="1800" kern="1200">
          <a:solidFill>
            <a:schemeClr val="tx1"/>
          </a:solidFill>
          <a:latin typeface="+mn-lt"/>
          <a:ea typeface="+mn-ea"/>
          <a:cs typeface="+mn-cs"/>
        </a:defRPr>
      </a:lvl4pPr>
      <a:lvl5pPr marL="1828683" algn="l" defTabSz="914341" rtl="0" eaLnBrk="1" latinLnBrk="0" hangingPunct="1">
        <a:defRPr kumimoji="1" sz="1800" kern="1200">
          <a:solidFill>
            <a:schemeClr val="tx1"/>
          </a:solidFill>
          <a:latin typeface="+mn-lt"/>
          <a:ea typeface="+mn-ea"/>
          <a:cs typeface="+mn-cs"/>
        </a:defRPr>
      </a:lvl5pPr>
      <a:lvl6pPr marL="2285854" algn="l" defTabSz="914341" rtl="0" eaLnBrk="1" latinLnBrk="0" hangingPunct="1">
        <a:defRPr kumimoji="1" sz="1800" kern="1200">
          <a:solidFill>
            <a:schemeClr val="tx1"/>
          </a:solidFill>
          <a:latin typeface="+mn-lt"/>
          <a:ea typeface="+mn-ea"/>
          <a:cs typeface="+mn-cs"/>
        </a:defRPr>
      </a:lvl6pPr>
      <a:lvl7pPr marL="2743024" algn="l" defTabSz="914341" rtl="0" eaLnBrk="1" latinLnBrk="0" hangingPunct="1">
        <a:defRPr kumimoji="1" sz="1800" kern="1200">
          <a:solidFill>
            <a:schemeClr val="tx1"/>
          </a:solidFill>
          <a:latin typeface="+mn-lt"/>
          <a:ea typeface="+mn-ea"/>
          <a:cs typeface="+mn-cs"/>
        </a:defRPr>
      </a:lvl7pPr>
      <a:lvl8pPr marL="3200195" algn="l" defTabSz="914341" rtl="0" eaLnBrk="1" latinLnBrk="0" hangingPunct="1">
        <a:defRPr kumimoji="1" sz="1800" kern="1200">
          <a:solidFill>
            <a:schemeClr val="tx1"/>
          </a:solidFill>
          <a:latin typeface="+mn-lt"/>
          <a:ea typeface="+mn-ea"/>
          <a:cs typeface="+mn-cs"/>
        </a:defRPr>
      </a:lvl8pPr>
      <a:lvl9pPr marL="3657366" algn="l" defTabSz="914341"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2130428"/>
            <a:ext cx="9144000" cy="1470025"/>
          </a:xfrm>
          <a:solidFill>
            <a:schemeClr val="tx2">
              <a:lumMod val="75000"/>
            </a:schemeClr>
          </a:solidFill>
          <a:ln>
            <a:noFill/>
          </a:ln>
        </p:spPr>
        <p:txBody>
          <a:bodyPr>
            <a:normAutofit/>
          </a:bodyPr>
          <a:lstStyle/>
          <a:p>
            <a:r>
              <a:rPr lang="ja-JP" altLang="en-US" dirty="0" smtClean="0">
                <a:solidFill>
                  <a:schemeClr val="bg1">
                    <a:lumMod val="95000"/>
                  </a:schemeClr>
                </a:solidFill>
              </a:rPr>
              <a:t>吉川市介護</a:t>
            </a:r>
            <a:r>
              <a:rPr lang="ja-JP" altLang="en-US" dirty="0">
                <a:solidFill>
                  <a:schemeClr val="bg1">
                    <a:lumMod val="95000"/>
                  </a:schemeClr>
                </a:solidFill>
              </a:rPr>
              <a:t>予防・日常生活</a:t>
            </a:r>
            <a:r>
              <a:rPr lang="ja-JP" altLang="en-US" dirty="0" smtClean="0">
                <a:solidFill>
                  <a:schemeClr val="bg1">
                    <a:lumMod val="95000"/>
                  </a:schemeClr>
                </a:solidFill>
              </a:rPr>
              <a:t>支援</a:t>
            </a:r>
            <a:r>
              <a:rPr lang="en-US" altLang="ja-JP" dirty="0" smtClean="0">
                <a:solidFill>
                  <a:schemeClr val="bg1">
                    <a:lumMod val="95000"/>
                  </a:schemeClr>
                </a:solidFill>
              </a:rPr>
              <a:t/>
            </a:r>
            <a:br>
              <a:rPr lang="en-US" altLang="ja-JP" dirty="0" smtClean="0">
                <a:solidFill>
                  <a:schemeClr val="bg1">
                    <a:lumMod val="95000"/>
                  </a:schemeClr>
                </a:solidFill>
              </a:rPr>
            </a:br>
            <a:r>
              <a:rPr lang="ja-JP" altLang="en-US" dirty="0" smtClean="0">
                <a:solidFill>
                  <a:schemeClr val="bg1">
                    <a:lumMod val="95000"/>
                  </a:schemeClr>
                </a:solidFill>
              </a:rPr>
              <a:t>総合事業説明会</a:t>
            </a:r>
            <a:endParaRPr lang="ja-JP" altLang="en-US" dirty="0">
              <a:solidFill>
                <a:schemeClr val="bg1">
                  <a:lumMod val="95000"/>
                </a:schemeClr>
              </a:solidFill>
            </a:endParaRPr>
          </a:p>
        </p:txBody>
      </p:sp>
      <p:sp>
        <p:nvSpPr>
          <p:cNvPr id="3" name="サブタイトル 2"/>
          <p:cNvSpPr>
            <a:spLocks noGrp="1"/>
          </p:cNvSpPr>
          <p:nvPr>
            <p:ph type="subTitle" idx="1"/>
          </p:nvPr>
        </p:nvSpPr>
        <p:spPr>
          <a:xfrm>
            <a:off x="179512" y="5957664"/>
            <a:ext cx="8856984" cy="792088"/>
          </a:xfrm>
        </p:spPr>
        <p:txBody>
          <a:bodyPr>
            <a:normAutofit/>
          </a:bodyPr>
          <a:lstStyle/>
          <a:p>
            <a:pPr algn="l"/>
            <a:r>
              <a:rPr lang="en-US" altLang="ja-JP" sz="2000" dirty="0" smtClean="0">
                <a:solidFill>
                  <a:schemeClr val="tx1"/>
                </a:solidFill>
              </a:rPr>
              <a:t>※</a:t>
            </a:r>
            <a:r>
              <a:rPr lang="ja-JP" altLang="en-US" sz="2000" dirty="0" smtClean="0">
                <a:solidFill>
                  <a:schemeClr val="tx1"/>
                </a:solidFill>
              </a:rPr>
              <a:t>本資料は、現時点での本市の方向性を示したものであり、今後の検討の過程で変更する場合があります。</a:t>
            </a:r>
            <a:endParaRPr lang="en-US" altLang="ja-JP" sz="2000" dirty="0">
              <a:solidFill>
                <a:schemeClr val="tx1"/>
              </a:solidFill>
            </a:endParaRPr>
          </a:p>
        </p:txBody>
      </p:sp>
      <p:sp>
        <p:nvSpPr>
          <p:cNvPr id="4" name="サブタイトル 2"/>
          <p:cNvSpPr txBox="1">
            <a:spLocks/>
          </p:cNvSpPr>
          <p:nvPr/>
        </p:nvSpPr>
        <p:spPr>
          <a:xfrm>
            <a:off x="2779712" y="4246240"/>
            <a:ext cx="6400800" cy="1198984"/>
          </a:xfrm>
          <a:prstGeom prst="rect">
            <a:avLst/>
          </a:prstGeom>
        </p:spPr>
        <p:txBody>
          <a:bodyPr vert="horz" lIns="91424" tIns="45712" rIns="91424" bIns="45712" rtlCol="0">
            <a:normAutofit/>
          </a:bodyPr>
          <a:lstStyle>
            <a:lvl1pPr marL="0" indent="0" algn="ctr" defTabSz="914341"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171" indent="0" algn="ctr" defTabSz="914341"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341" indent="0" algn="ctr" defTabSz="914341"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513"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683"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5854"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024"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195"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366"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r"/>
            <a:r>
              <a:rPr lang="ja-JP" altLang="en-US" sz="2000" dirty="0" smtClean="0">
                <a:solidFill>
                  <a:schemeClr val="tx1"/>
                </a:solidFill>
              </a:rPr>
              <a:t>平成２８年１１月１４日（月）・１７日（木）１８：００～１９：３０</a:t>
            </a:r>
            <a:endParaRPr lang="en-US" altLang="ja-JP" sz="2000" dirty="0" smtClean="0">
              <a:solidFill>
                <a:schemeClr val="tx1"/>
              </a:solidFill>
            </a:endParaRPr>
          </a:p>
          <a:p>
            <a:pPr algn="r"/>
            <a:r>
              <a:rPr lang="ja-JP" altLang="en-US" sz="2000" dirty="0" smtClean="0">
                <a:solidFill>
                  <a:schemeClr val="tx1"/>
                </a:solidFill>
              </a:rPr>
              <a:t>吉川市中央公民館１０１・１０２会議室</a:t>
            </a:r>
            <a:endParaRPr lang="en-US" altLang="ja-JP" sz="2000" dirty="0" smtClean="0">
              <a:solidFill>
                <a:schemeClr val="tx1"/>
              </a:solidFill>
            </a:endParaRPr>
          </a:p>
          <a:p>
            <a:pPr algn="r"/>
            <a:r>
              <a:rPr lang="ja-JP" altLang="en-US" sz="2000" dirty="0" smtClean="0">
                <a:solidFill>
                  <a:schemeClr val="tx1"/>
                </a:solidFill>
              </a:rPr>
              <a:t>吉川市いきいき推進課</a:t>
            </a:r>
            <a:endParaRPr lang="ja-JP" altLang="en-US" sz="2000" dirty="0">
              <a:solidFill>
                <a:schemeClr val="tx1"/>
              </a:solidFill>
            </a:endParaRPr>
          </a:p>
        </p:txBody>
      </p:sp>
    </p:spTree>
    <p:extLst>
      <p:ext uri="{BB962C8B-B14F-4D97-AF65-F5344CB8AC3E}">
        <p14:creationId xmlns:p14="http://schemas.microsoft.com/office/powerpoint/2010/main" val="42104512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総合事業の利用対象者②</a:t>
            </a:r>
            <a:endParaRPr kumimoji="1" lang="ja-JP" altLang="en-US" dirty="0">
              <a:solidFill>
                <a:schemeClr val="bg1"/>
              </a:solidFill>
            </a:endParaRPr>
          </a:p>
        </p:txBody>
      </p:sp>
      <p:sp>
        <p:nvSpPr>
          <p:cNvPr id="4" name="コンテンツ プレースホルダー 2"/>
          <p:cNvSpPr txBox="1">
            <a:spLocks/>
          </p:cNvSpPr>
          <p:nvPr/>
        </p:nvSpPr>
        <p:spPr>
          <a:xfrm>
            <a:off x="0" y="1988840"/>
            <a:ext cx="9144000" cy="4680520"/>
          </a:xfrm>
          <a:prstGeom prst="rect">
            <a:avLst/>
          </a:prstGeom>
        </p:spPr>
        <p:txBody>
          <a:bodyPr vert="horz" lIns="91424" tIns="45712" rIns="91424" bIns="45712" rtlCol="0">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2800" smtClean="0"/>
              <a:t>平成２９年３月３１日</a:t>
            </a:r>
            <a:r>
              <a:rPr lang="ja-JP" altLang="en-US" sz="2800" dirty="0" smtClean="0"/>
              <a:t>以前に、要支援認定を受けている要支援者は、その認定更新等までは、従前の予防給付（介護予防訪問介護・介護予防通所介護）としてサービスを提供します。</a:t>
            </a:r>
            <a:endParaRPr lang="en-US" altLang="ja-JP" sz="2800" dirty="0" smtClean="0"/>
          </a:p>
          <a:p>
            <a:endParaRPr lang="en-US" altLang="ja-JP" sz="2800" dirty="0" smtClean="0"/>
          </a:p>
          <a:p>
            <a:r>
              <a:rPr lang="ja-JP" altLang="en-US" sz="2800" dirty="0" smtClean="0"/>
              <a:t>平成２９年４月１日以降に認定更新等により要支援認定を受けた方が訪問介護・通所介護を利用する場合は、総合事業としてサービスを提供します。（要支援者の認定有効期間は、最長１年となりますので、平成</a:t>
            </a:r>
            <a:r>
              <a:rPr lang="ja-JP" altLang="en-US" sz="2800" dirty="0"/>
              <a:t>２９</a:t>
            </a:r>
            <a:r>
              <a:rPr lang="ja-JP" altLang="en-US" sz="2800" dirty="0" smtClean="0"/>
              <a:t>年４月から１年かけて移行します。）</a:t>
            </a:r>
            <a:endParaRPr lang="en-US" altLang="ja-JP" sz="2800" dirty="0" smtClean="0"/>
          </a:p>
        </p:txBody>
      </p:sp>
      <p:sp>
        <p:nvSpPr>
          <p:cNvPr id="6" name="角丸四角形 5"/>
          <p:cNvSpPr/>
          <p:nvPr/>
        </p:nvSpPr>
        <p:spPr>
          <a:xfrm>
            <a:off x="107504" y="1340768"/>
            <a:ext cx="2592288"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4000" dirty="0">
                <a:solidFill>
                  <a:schemeClr val="bg1"/>
                </a:solidFill>
              </a:rPr>
              <a:t>ポイント</a:t>
            </a:r>
            <a:endParaRPr kumimoji="1" lang="ja-JP" altLang="en-US" sz="4000" dirty="0">
              <a:solidFill>
                <a:schemeClr val="bg1"/>
              </a:solidFill>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10</a:t>
            </a:fld>
            <a:endParaRPr kumimoji="1" lang="ja-JP" altLang="en-US"/>
          </a:p>
        </p:txBody>
      </p:sp>
    </p:spTree>
    <p:extLst>
      <p:ext uri="{BB962C8B-B14F-4D97-AF65-F5344CB8AC3E}">
        <p14:creationId xmlns:p14="http://schemas.microsoft.com/office/powerpoint/2010/main" val="40365708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線コネクタ 19"/>
          <p:cNvCxnSpPr/>
          <p:nvPr/>
        </p:nvCxnSpPr>
        <p:spPr>
          <a:xfrm>
            <a:off x="5868144" y="1628800"/>
            <a:ext cx="0" cy="4896544"/>
          </a:xfrm>
          <a:prstGeom prst="line">
            <a:avLst/>
          </a:prstGeom>
          <a:ln/>
        </p:spPr>
        <p:style>
          <a:lnRef idx="3">
            <a:schemeClr val="dk1"/>
          </a:lnRef>
          <a:fillRef idx="0">
            <a:schemeClr val="dk1"/>
          </a:fillRef>
          <a:effectRef idx="2">
            <a:schemeClr val="dk1"/>
          </a:effectRef>
          <a:fontRef idx="minor">
            <a:schemeClr val="tx1"/>
          </a:fontRef>
        </p:style>
      </p:cxnSp>
      <p:cxnSp>
        <p:nvCxnSpPr>
          <p:cNvPr id="19" name="直線コネクタ 18"/>
          <p:cNvCxnSpPr/>
          <p:nvPr/>
        </p:nvCxnSpPr>
        <p:spPr>
          <a:xfrm>
            <a:off x="3563888" y="1628800"/>
            <a:ext cx="0" cy="4896544"/>
          </a:xfrm>
          <a:prstGeom prst="line">
            <a:avLst/>
          </a:prstGeom>
          <a:ln/>
        </p:spPr>
        <p:style>
          <a:lnRef idx="3">
            <a:schemeClr val="dk1"/>
          </a:lnRef>
          <a:fillRef idx="0">
            <a:schemeClr val="dk1"/>
          </a:fillRef>
          <a:effectRef idx="2">
            <a:schemeClr val="dk1"/>
          </a:effectRef>
          <a:fontRef idx="minor">
            <a:schemeClr val="tx1"/>
          </a:fontRef>
        </p:style>
      </p:cxnSp>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総合事業の利用対象者②</a:t>
            </a:r>
            <a:endParaRPr kumimoji="1" lang="ja-JP" altLang="en-US" dirty="0">
              <a:solidFill>
                <a:schemeClr val="bg1"/>
              </a:solidFill>
            </a:endParaRPr>
          </a:p>
        </p:txBody>
      </p:sp>
      <p:sp>
        <p:nvSpPr>
          <p:cNvPr id="8" name="角丸四角形 7"/>
          <p:cNvSpPr/>
          <p:nvPr/>
        </p:nvSpPr>
        <p:spPr>
          <a:xfrm>
            <a:off x="179512" y="1988840"/>
            <a:ext cx="3187258"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r>
              <a:rPr lang="ja-JP" altLang="en-US" sz="2400" dirty="0" smtClean="0">
                <a:solidFill>
                  <a:schemeClr val="bg1"/>
                </a:solidFill>
              </a:rPr>
              <a:t>要支援認定有効期間（例１）</a:t>
            </a:r>
            <a:endParaRPr lang="en-US" altLang="ja-JP" sz="2400" dirty="0" smtClean="0">
              <a:solidFill>
                <a:schemeClr val="bg1"/>
              </a:solidFill>
            </a:endParaRPr>
          </a:p>
          <a:p>
            <a:r>
              <a:rPr kumimoji="1" lang="ja-JP" altLang="en-US" sz="2400" dirty="0" smtClean="0">
                <a:solidFill>
                  <a:schemeClr val="bg1"/>
                </a:solidFill>
              </a:rPr>
              <a:t>　Ｈ２８．４．１</a:t>
            </a:r>
            <a:endParaRPr kumimoji="1" lang="en-US" altLang="ja-JP" sz="2400" dirty="0" smtClean="0">
              <a:solidFill>
                <a:schemeClr val="bg1"/>
              </a:solidFill>
            </a:endParaRPr>
          </a:p>
          <a:p>
            <a:r>
              <a:rPr lang="ja-JP" altLang="en-US" sz="2400" dirty="0">
                <a:solidFill>
                  <a:schemeClr val="bg1"/>
                </a:solidFill>
              </a:rPr>
              <a:t>　</a:t>
            </a:r>
            <a:r>
              <a:rPr lang="ja-JP" altLang="en-US" sz="2400" dirty="0" smtClean="0">
                <a:solidFill>
                  <a:schemeClr val="bg1"/>
                </a:solidFill>
              </a:rPr>
              <a:t>　　</a:t>
            </a:r>
            <a:r>
              <a:rPr kumimoji="1" lang="ja-JP" altLang="en-US" sz="2400" dirty="0" smtClean="0">
                <a:solidFill>
                  <a:schemeClr val="bg1"/>
                </a:solidFill>
              </a:rPr>
              <a:t>～Ｈ２９．３．３１</a:t>
            </a:r>
            <a:endParaRPr kumimoji="1" lang="ja-JP" altLang="en-US" sz="2400" dirty="0">
              <a:solidFill>
                <a:schemeClr val="bg1"/>
              </a:solidFill>
            </a:endParaRPr>
          </a:p>
        </p:txBody>
      </p:sp>
      <p:sp>
        <p:nvSpPr>
          <p:cNvPr id="11" name="角丸四角形 10"/>
          <p:cNvSpPr/>
          <p:nvPr/>
        </p:nvSpPr>
        <p:spPr>
          <a:xfrm>
            <a:off x="179512" y="4653136"/>
            <a:ext cx="3187260"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r>
              <a:rPr lang="ja-JP" altLang="en-US" sz="2400" dirty="0" smtClean="0">
                <a:solidFill>
                  <a:schemeClr val="bg1"/>
                </a:solidFill>
              </a:rPr>
              <a:t>要支援認定有効期間（例２）</a:t>
            </a:r>
            <a:endParaRPr lang="en-US" altLang="ja-JP" sz="2400" dirty="0" smtClean="0">
              <a:solidFill>
                <a:schemeClr val="bg1"/>
              </a:solidFill>
            </a:endParaRPr>
          </a:p>
          <a:p>
            <a:r>
              <a:rPr kumimoji="1" lang="ja-JP" altLang="en-US" sz="2400" dirty="0">
                <a:solidFill>
                  <a:schemeClr val="bg1"/>
                </a:solidFill>
              </a:rPr>
              <a:t>Ｈ</a:t>
            </a:r>
            <a:r>
              <a:rPr kumimoji="1" lang="ja-JP" altLang="en-US" sz="2400" dirty="0" smtClean="0">
                <a:solidFill>
                  <a:schemeClr val="bg1"/>
                </a:solidFill>
              </a:rPr>
              <a:t>２９．１．１～１２．３１</a:t>
            </a:r>
            <a:endParaRPr kumimoji="1" lang="ja-JP" altLang="en-US" sz="2400" dirty="0">
              <a:solidFill>
                <a:schemeClr val="bg1"/>
              </a:solidFill>
            </a:endParaRPr>
          </a:p>
        </p:txBody>
      </p:sp>
      <p:sp>
        <p:nvSpPr>
          <p:cNvPr id="13" name="右矢印 12"/>
          <p:cNvSpPr/>
          <p:nvPr/>
        </p:nvSpPr>
        <p:spPr>
          <a:xfrm>
            <a:off x="3707904" y="1988840"/>
            <a:ext cx="5364088" cy="1368152"/>
          </a:xfrm>
          <a:prstGeom prst="rightArrow">
            <a:avLst>
              <a:gd name="adj1" fmla="val 50000"/>
              <a:gd name="adj2" fmla="val 52864"/>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kumimoji="1" lang="ja-JP" altLang="en-US" sz="2400" dirty="0" smtClean="0"/>
              <a:t>Ｈ２９．４．１から総合事業</a:t>
            </a:r>
            <a:endParaRPr kumimoji="1" lang="ja-JP" altLang="en-US" sz="2400" dirty="0"/>
          </a:p>
        </p:txBody>
      </p:sp>
      <p:sp>
        <p:nvSpPr>
          <p:cNvPr id="14" name="右矢印 13"/>
          <p:cNvSpPr/>
          <p:nvPr/>
        </p:nvSpPr>
        <p:spPr>
          <a:xfrm>
            <a:off x="3707904" y="4689140"/>
            <a:ext cx="2088232" cy="12961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2000" dirty="0"/>
              <a:t>Ｈ２９．１２．３１</a:t>
            </a:r>
            <a:r>
              <a:rPr lang="ja-JP" altLang="en-US" sz="2000" dirty="0" smtClean="0"/>
              <a:t>まで予防</a:t>
            </a:r>
            <a:r>
              <a:rPr lang="ja-JP" altLang="en-US" sz="2000" dirty="0"/>
              <a:t>給付</a:t>
            </a:r>
          </a:p>
        </p:txBody>
      </p:sp>
      <p:sp>
        <p:nvSpPr>
          <p:cNvPr id="16" name="右矢印 15"/>
          <p:cNvSpPr/>
          <p:nvPr/>
        </p:nvSpPr>
        <p:spPr>
          <a:xfrm>
            <a:off x="5928712" y="4653136"/>
            <a:ext cx="3131840" cy="1296144"/>
          </a:xfrm>
          <a:prstGeom prst="rightArrow">
            <a:avLst>
              <a:gd name="adj1" fmla="val 50000"/>
              <a:gd name="adj2" fmla="val 5604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2400" dirty="0"/>
              <a:t>Ｈ３０．１．１から</a:t>
            </a:r>
            <a:endParaRPr lang="en-US" altLang="ja-JP" sz="2400" dirty="0"/>
          </a:p>
          <a:p>
            <a:pPr algn="ctr"/>
            <a:r>
              <a:rPr lang="ja-JP" altLang="en-US" sz="2400" dirty="0"/>
              <a:t>総合事業</a:t>
            </a:r>
          </a:p>
        </p:txBody>
      </p:sp>
      <p:sp>
        <p:nvSpPr>
          <p:cNvPr id="22" name="角丸四角形 21"/>
          <p:cNvSpPr/>
          <p:nvPr/>
        </p:nvSpPr>
        <p:spPr>
          <a:xfrm>
            <a:off x="2267744" y="1196752"/>
            <a:ext cx="259228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2400" dirty="0">
                <a:solidFill>
                  <a:schemeClr val="bg1"/>
                </a:solidFill>
              </a:rPr>
              <a:t>Ｈ</a:t>
            </a:r>
            <a:r>
              <a:rPr lang="ja-JP" altLang="en-US" sz="2400" dirty="0" smtClean="0">
                <a:solidFill>
                  <a:schemeClr val="bg1"/>
                </a:solidFill>
              </a:rPr>
              <a:t>２９．４．１</a:t>
            </a:r>
            <a:endParaRPr lang="en-US" altLang="ja-JP" sz="2400" dirty="0" smtClean="0">
              <a:solidFill>
                <a:schemeClr val="bg1"/>
              </a:solidFill>
            </a:endParaRPr>
          </a:p>
          <a:p>
            <a:pPr algn="ctr"/>
            <a:r>
              <a:rPr kumimoji="1" lang="ja-JP" altLang="en-US" sz="2400" dirty="0" smtClean="0">
                <a:solidFill>
                  <a:schemeClr val="bg1"/>
                </a:solidFill>
              </a:rPr>
              <a:t>総合事業開始</a:t>
            </a:r>
            <a:endParaRPr kumimoji="1" lang="ja-JP" altLang="en-US" sz="2400" dirty="0">
              <a:solidFill>
                <a:schemeClr val="bg1"/>
              </a:solidFill>
            </a:endParaRPr>
          </a:p>
        </p:txBody>
      </p:sp>
      <p:sp>
        <p:nvSpPr>
          <p:cNvPr id="23" name="角丸四角形 22"/>
          <p:cNvSpPr/>
          <p:nvPr/>
        </p:nvSpPr>
        <p:spPr>
          <a:xfrm>
            <a:off x="5012432" y="1196752"/>
            <a:ext cx="171980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r>
              <a:rPr lang="ja-JP" altLang="en-US" sz="2400" dirty="0" smtClean="0">
                <a:solidFill>
                  <a:schemeClr val="bg1"/>
                </a:solidFill>
              </a:rPr>
              <a:t>Ｈ３０．１．１</a:t>
            </a:r>
            <a:endParaRPr lang="en-US" altLang="ja-JP" sz="2400" dirty="0" smtClean="0">
              <a:solidFill>
                <a:schemeClr val="bg1"/>
              </a:solidFill>
            </a:endParaRPr>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11</a:t>
            </a:fld>
            <a:endParaRPr kumimoji="1" lang="ja-JP" altLang="en-US"/>
          </a:p>
        </p:txBody>
      </p:sp>
    </p:spTree>
    <p:extLst>
      <p:ext uri="{BB962C8B-B14F-4D97-AF65-F5344CB8AC3E}">
        <p14:creationId xmlns:p14="http://schemas.microsoft.com/office/powerpoint/2010/main" val="3377585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訪問型サービスの類型</a:t>
            </a:r>
            <a:endParaRPr kumimoji="1" lang="ja-JP" altLang="en-US"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4210854144"/>
              </p:ext>
            </p:extLst>
          </p:nvPr>
        </p:nvGraphicFramePr>
        <p:xfrm>
          <a:off x="0" y="1412777"/>
          <a:ext cx="9144000" cy="5445223"/>
        </p:xfrm>
        <a:graphic>
          <a:graphicData uri="http://schemas.openxmlformats.org/drawingml/2006/table">
            <a:tbl>
              <a:tblPr firstRow="1" bandRow="1">
                <a:tableStyleId>{5C22544A-7EE6-4342-B048-85BDC9FD1C3A}</a:tableStyleId>
              </a:tblPr>
              <a:tblGrid>
                <a:gridCol w="3048000"/>
                <a:gridCol w="3048000"/>
                <a:gridCol w="3048000"/>
              </a:tblGrid>
              <a:tr h="1091664">
                <a:tc>
                  <a:txBody>
                    <a:bodyPr/>
                    <a:lstStyle/>
                    <a:p>
                      <a:r>
                        <a:rPr kumimoji="1" lang="ja-JP" altLang="en-US" sz="1900" dirty="0" smtClean="0"/>
                        <a:t>現行の訪問介護サービス</a:t>
                      </a:r>
                      <a:endParaRPr kumimoji="1" lang="en-US" altLang="ja-JP" sz="1900" dirty="0" smtClean="0"/>
                    </a:p>
                    <a:p>
                      <a:r>
                        <a:rPr kumimoji="1" lang="ja-JP" altLang="en-US" sz="1900" dirty="0" smtClean="0"/>
                        <a:t>と吉川市</a:t>
                      </a:r>
                      <a:r>
                        <a:rPr kumimoji="1" lang="ja-JP" altLang="en-US" sz="1900" dirty="0" smtClean="0"/>
                        <a:t>訪問介護相当</a:t>
                      </a:r>
                      <a:endParaRPr kumimoji="1" lang="en-US" altLang="ja-JP" sz="1900" dirty="0" smtClean="0"/>
                    </a:p>
                    <a:p>
                      <a:r>
                        <a:rPr kumimoji="1" lang="ja-JP" altLang="en-US" sz="1900" dirty="0" smtClean="0"/>
                        <a:t>サービス</a:t>
                      </a:r>
                      <a:endParaRPr kumimoji="1" lang="ja-JP" altLang="en-US" sz="1900" dirty="0"/>
                    </a:p>
                  </a:txBody>
                  <a:tcPr/>
                </a:tc>
                <a:tc>
                  <a:txBody>
                    <a:bodyPr/>
                    <a:lstStyle/>
                    <a:p>
                      <a:r>
                        <a:rPr kumimoji="1" lang="ja-JP" altLang="en-US" sz="1900" dirty="0" smtClean="0"/>
                        <a:t>吉川市生活援助サービス</a:t>
                      </a:r>
                      <a:endParaRPr kumimoji="1" lang="en-US" altLang="ja-JP" sz="1900" dirty="0" smtClean="0"/>
                    </a:p>
                    <a:p>
                      <a:r>
                        <a:rPr kumimoji="1" lang="ja-JP" altLang="en-US" sz="1900" dirty="0" smtClean="0"/>
                        <a:t>（訪問型サービスＡ）</a:t>
                      </a:r>
                      <a:endParaRPr kumimoji="1" lang="ja-JP" altLang="en-US" sz="1900" dirty="0"/>
                    </a:p>
                  </a:txBody>
                  <a:tcPr/>
                </a:tc>
                <a:tc>
                  <a:txBody>
                    <a:bodyPr/>
                    <a:lstStyle/>
                    <a:p>
                      <a:r>
                        <a:rPr kumimoji="1" lang="ja-JP" altLang="en-US" sz="1900" dirty="0" smtClean="0"/>
                        <a:t>吉川市訪問型短期集中</a:t>
                      </a:r>
                      <a:endParaRPr kumimoji="1" lang="en-US" altLang="ja-JP" sz="1900" dirty="0" smtClean="0"/>
                    </a:p>
                    <a:p>
                      <a:r>
                        <a:rPr kumimoji="1" lang="ja-JP" altLang="en-US" sz="1900" dirty="0" smtClean="0"/>
                        <a:t>予防サービス</a:t>
                      </a:r>
                      <a:endParaRPr kumimoji="1" lang="en-US" altLang="ja-JP" sz="1900" dirty="0" smtClean="0"/>
                    </a:p>
                    <a:p>
                      <a:r>
                        <a:rPr kumimoji="1" lang="ja-JP" altLang="en-US" sz="1900" dirty="0" smtClean="0"/>
                        <a:t>（訪問型サービスＣ）</a:t>
                      </a:r>
                      <a:endParaRPr kumimoji="1" lang="ja-JP" altLang="en-US" sz="1900" dirty="0"/>
                    </a:p>
                  </a:txBody>
                  <a:tcPr/>
                </a:tc>
              </a:tr>
              <a:tr h="1390197">
                <a:tc>
                  <a:txBody>
                    <a:bodyPr/>
                    <a:lstStyle/>
                    <a:p>
                      <a:r>
                        <a:rPr kumimoji="1" lang="ja-JP" altLang="en-US" sz="1900" dirty="0" smtClean="0"/>
                        <a:t>身体介護</a:t>
                      </a:r>
                      <a:endParaRPr kumimoji="1" lang="en-US" altLang="ja-JP" sz="1900" dirty="0" smtClean="0"/>
                    </a:p>
                    <a:p>
                      <a:r>
                        <a:rPr kumimoji="1" lang="ja-JP" altLang="en-US" sz="1900" dirty="0" smtClean="0"/>
                        <a:t>　　</a:t>
                      </a:r>
                      <a:r>
                        <a:rPr kumimoji="1" lang="ja-JP" altLang="en-US" sz="1900" baseline="0" dirty="0" smtClean="0"/>
                        <a:t> </a:t>
                      </a:r>
                      <a:r>
                        <a:rPr kumimoji="1" lang="ja-JP" altLang="en-US" sz="1900" dirty="0" smtClean="0"/>
                        <a:t>＋</a:t>
                      </a:r>
                      <a:endParaRPr kumimoji="1" lang="en-US" altLang="ja-JP" sz="1900" dirty="0" smtClean="0"/>
                    </a:p>
                    <a:p>
                      <a:r>
                        <a:rPr kumimoji="1" lang="ja-JP" altLang="en-US" sz="1900" dirty="0" smtClean="0"/>
                        <a:t>生活援助</a:t>
                      </a:r>
                      <a:endParaRPr kumimoji="1" lang="ja-JP" altLang="en-US" sz="1900" dirty="0"/>
                    </a:p>
                  </a:txBody>
                  <a:tcPr/>
                </a:tc>
                <a:tc>
                  <a:txBody>
                    <a:bodyPr/>
                    <a:lstStyle/>
                    <a:p>
                      <a:r>
                        <a:rPr kumimoji="1" lang="ja-JP" altLang="en-US" sz="1900" dirty="0" smtClean="0"/>
                        <a:t>生活援助</a:t>
                      </a:r>
                      <a:endParaRPr kumimoji="1" lang="ja-JP" altLang="en-US" sz="1900" dirty="0"/>
                    </a:p>
                  </a:txBody>
                  <a:tcPr/>
                </a:tc>
                <a:tc>
                  <a:txBody>
                    <a:bodyPr/>
                    <a:lstStyle/>
                    <a:p>
                      <a:r>
                        <a:rPr kumimoji="1" lang="ja-JP" altLang="en-US" sz="1900" dirty="0" smtClean="0"/>
                        <a:t>・保健師による相談指導</a:t>
                      </a:r>
                      <a:endParaRPr kumimoji="1" lang="en-US" altLang="ja-JP" sz="1900" dirty="0" smtClean="0"/>
                    </a:p>
                    <a:p>
                      <a:r>
                        <a:rPr kumimoji="1" lang="ja-JP" altLang="en-US" sz="1900" dirty="0" smtClean="0"/>
                        <a:t>・理学療法士のリハビリ</a:t>
                      </a:r>
                      <a:endParaRPr kumimoji="1" lang="ja-JP" altLang="en-US" sz="1900" dirty="0"/>
                    </a:p>
                  </a:txBody>
                  <a:tcPr/>
                </a:tc>
              </a:tr>
              <a:tr h="1390197">
                <a:tc>
                  <a:txBody>
                    <a:bodyPr/>
                    <a:lstStyle/>
                    <a:p>
                      <a:r>
                        <a:rPr kumimoji="1" lang="ja-JP" altLang="en-US" sz="1900" dirty="0" smtClean="0"/>
                        <a:t>身体介護を伴うサービスの利用が必要</a:t>
                      </a:r>
                      <a:r>
                        <a:rPr kumimoji="1" lang="ja-JP" altLang="en-US" sz="1900" dirty="0" smtClean="0"/>
                        <a:t>な</a:t>
                      </a:r>
                      <a:r>
                        <a:rPr kumimoji="1" lang="ja-JP" altLang="en-US" sz="1900" dirty="0" smtClean="0"/>
                        <a:t>場合</a:t>
                      </a:r>
                      <a:endParaRPr kumimoji="1" lang="en-US" altLang="ja-JP" sz="1900" dirty="0" smtClean="0"/>
                    </a:p>
                  </a:txBody>
                  <a:tcPr/>
                </a:tc>
                <a:tc>
                  <a:txBody>
                    <a:bodyPr/>
                    <a:lstStyle/>
                    <a:p>
                      <a:r>
                        <a:rPr kumimoji="1" lang="ja-JP" altLang="en-US" sz="1900" dirty="0" smtClean="0"/>
                        <a:t>身体介護を伴わない生活援助中心のサービスを利用する場合</a:t>
                      </a:r>
                      <a:endParaRPr kumimoji="1" lang="ja-JP" altLang="en-US" sz="1900" dirty="0"/>
                    </a:p>
                  </a:txBody>
                  <a:tcPr/>
                </a:tc>
                <a:tc>
                  <a:txBody>
                    <a:bodyPr/>
                    <a:lstStyle/>
                    <a:p>
                      <a:r>
                        <a:rPr kumimoji="1" lang="ja-JP" altLang="en-US" sz="1900" dirty="0" smtClean="0"/>
                        <a:t>日常生活動作等の改善に</a:t>
                      </a:r>
                      <a:r>
                        <a:rPr kumimoji="1" lang="ja-JP" altLang="en-US" sz="1900" dirty="0" smtClean="0"/>
                        <a:t>向けた支援が必要</a:t>
                      </a:r>
                      <a:r>
                        <a:rPr kumimoji="1" lang="ja-JP" altLang="en-US" sz="1900" dirty="0" smtClean="0"/>
                        <a:t>な場合</a:t>
                      </a:r>
                      <a:endParaRPr kumimoji="1" lang="ja-JP" altLang="en-US" sz="1900" dirty="0"/>
                    </a:p>
                  </a:txBody>
                  <a:tcPr/>
                </a:tc>
              </a:tr>
              <a:tr h="612243">
                <a:tc>
                  <a:txBody>
                    <a:bodyPr/>
                    <a:lstStyle/>
                    <a:p>
                      <a:r>
                        <a:rPr kumimoji="1" lang="ja-JP" altLang="en-US" sz="1900" dirty="0" smtClean="0"/>
                        <a:t>事業者指定</a:t>
                      </a:r>
                      <a:endParaRPr kumimoji="1" lang="ja-JP" altLang="en-US" sz="1900" dirty="0"/>
                    </a:p>
                  </a:txBody>
                  <a:tcPr/>
                </a:tc>
                <a:tc>
                  <a:txBody>
                    <a:bodyPr/>
                    <a:lstStyle/>
                    <a:p>
                      <a:r>
                        <a:rPr kumimoji="1" lang="ja-JP" altLang="en-US" sz="1900" dirty="0" smtClean="0"/>
                        <a:t>事業者指定</a:t>
                      </a:r>
                      <a:endParaRPr kumimoji="1" lang="ja-JP" altLang="en-US" sz="1900" dirty="0"/>
                    </a:p>
                  </a:txBody>
                  <a:tcPr/>
                </a:tc>
                <a:tc>
                  <a:txBody>
                    <a:bodyPr/>
                    <a:lstStyle/>
                    <a:p>
                      <a:r>
                        <a:rPr kumimoji="1" lang="ja-JP" altLang="en-US" sz="1900" dirty="0" smtClean="0"/>
                        <a:t>委託</a:t>
                      </a:r>
                      <a:endParaRPr kumimoji="1" lang="ja-JP" altLang="en-US" sz="1900" dirty="0"/>
                    </a:p>
                  </a:txBody>
                  <a:tcPr/>
                </a:tc>
              </a:tr>
              <a:tr h="480461">
                <a:tc>
                  <a:txBody>
                    <a:bodyPr/>
                    <a:lstStyle/>
                    <a:p>
                      <a:r>
                        <a:rPr kumimoji="1" lang="ja-JP" altLang="en-US" sz="1900" dirty="0" smtClean="0"/>
                        <a:t>予防給付の基準を基本</a:t>
                      </a:r>
                      <a:endParaRPr kumimoji="1" lang="ja-JP" altLang="en-US" sz="1900" dirty="0"/>
                    </a:p>
                  </a:txBody>
                  <a:tcPr/>
                </a:tc>
                <a:tc>
                  <a:txBody>
                    <a:bodyPr/>
                    <a:lstStyle/>
                    <a:p>
                      <a:r>
                        <a:rPr kumimoji="1" lang="ja-JP" altLang="en-US" sz="1900" dirty="0" smtClean="0"/>
                        <a:t>人員等を緩和した基準</a:t>
                      </a:r>
                      <a:endParaRPr kumimoji="1" lang="ja-JP" altLang="en-US" sz="1900" dirty="0"/>
                    </a:p>
                  </a:txBody>
                  <a:tcPr/>
                </a:tc>
                <a:tc>
                  <a:txBody>
                    <a:bodyPr/>
                    <a:lstStyle/>
                    <a:p>
                      <a:r>
                        <a:rPr kumimoji="1" lang="ja-JP" altLang="en-US" sz="1900" dirty="0" smtClean="0"/>
                        <a:t>内容に応じた基準</a:t>
                      </a:r>
                      <a:endParaRPr kumimoji="1" lang="ja-JP" altLang="en-US" sz="1900" dirty="0"/>
                    </a:p>
                  </a:txBody>
                  <a:tcPr/>
                </a:tc>
              </a:tr>
              <a:tr h="480461">
                <a:tc>
                  <a:txBody>
                    <a:bodyPr/>
                    <a:lstStyle/>
                    <a:p>
                      <a:r>
                        <a:rPr kumimoji="1" lang="ja-JP" altLang="en-US" sz="1900" dirty="0" smtClean="0"/>
                        <a:t>給付管理対象</a:t>
                      </a:r>
                      <a:endParaRPr kumimoji="1" lang="ja-JP" altLang="en-US" sz="1900" dirty="0"/>
                    </a:p>
                  </a:txBody>
                  <a:tcPr/>
                </a:tc>
                <a:tc>
                  <a:txBody>
                    <a:bodyPr/>
                    <a:lstStyle/>
                    <a:p>
                      <a:r>
                        <a:rPr kumimoji="1" lang="ja-JP" altLang="en-US" sz="1900" dirty="0" smtClean="0"/>
                        <a:t>給付管理対象</a:t>
                      </a:r>
                      <a:endParaRPr kumimoji="1" lang="ja-JP" altLang="en-US" sz="1900" dirty="0"/>
                    </a:p>
                  </a:txBody>
                  <a:tcPr/>
                </a:tc>
                <a:tc>
                  <a:txBody>
                    <a:bodyPr/>
                    <a:lstStyle/>
                    <a:p>
                      <a:r>
                        <a:rPr kumimoji="1" lang="ja-JP" altLang="en-US" sz="1900" dirty="0" smtClean="0"/>
                        <a:t>給付管理対象外</a:t>
                      </a:r>
                      <a:endParaRPr kumimoji="1" lang="ja-JP" altLang="en-US" sz="1900"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12</a:t>
            </a:fld>
            <a:endParaRPr kumimoji="1" lang="ja-JP" altLang="en-US"/>
          </a:p>
        </p:txBody>
      </p:sp>
    </p:spTree>
    <p:extLst>
      <p:ext uri="{BB962C8B-B14F-4D97-AF65-F5344CB8AC3E}">
        <p14:creationId xmlns:p14="http://schemas.microsoft.com/office/powerpoint/2010/main" val="29234452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現行相当サービスの指定基準</a:t>
            </a:r>
            <a:r>
              <a:rPr lang="en-US" altLang="ja-JP" dirty="0" smtClean="0">
                <a:solidFill>
                  <a:schemeClr val="bg1"/>
                </a:solidFill>
              </a:rPr>
              <a:t/>
            </a:r>
            <a:br>
              <a:rPr lang="en-US" altLang="ja-JP" dirty="0" smtClean="0">
                <a:solidFill>
                  <a:schemeClr val="bg1"/>
                </a:solidFill>
              </a:rPr>
            </a:br>
            <a:r>
              <a:rPr lang="ja-JP" altLang="en-US" dirty="0" smtClean="0">
                <a:solidFill>
                  <a:schemeClr val="bg1"/>
                </a:solidFill>
              </a:rPr>
              <a:t>（訪問介護相当サービス）</a:t>
            </a:r>
            <a:endParaRPr kumimoji="1" lang="ja-JP" altLang="en-US"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3964832113"/>
              </p:ext>
            </p:extLst>
          </p:nvPr>
        </p:nvGraphicFramePr>
        <p:xfrm>
          <a:off x="15212" y="1340769"/>
          <a:ext cx="9128789" cy="5328590"/>
        </p:xfrm>
        <a:graphic>
          <a:graphicData uri="http://schemas.openxmlformats.org/drawingml/2006/table">
            <a:tbl>
              <a:tblPr firstRow="1" bandRow="1">
                <a:tableStyleId>{5C22544A-7EE6-4342-B048-85BDC9FD1C3A}</a:tableStyleId>
              </a:tblPr>
              <a:tblGrid>
                <a:gridCol w="667567"/>
                <a:gridCol w="2592530"/>
                <a:gridCol w="5868692"/>
              </a:tblGrid>
              <a:tr h="887402">
                <a:tc>
                  <a:txBody>
                    <a:bodyPr/>
                    <a:lstStyle/>
                    <a:p>
                      <a:endParaRPr kumimoji="1" lang="ja-JP" altLang="en-US" dirty="0"/>
                    </a:p>
                  </a:txBody>
                  <a:tcPr/>
                </a:tc>
                <a:tc>
                  <a:txBody>
                    <a:bodyPr/>
                    <a:lstStyle/>
                    <a:p>
                      <a:r>
                        <a:rPr kumimoji="1" lang="ja-JP" altLang="en-US" dirty="0" smtClean="0"/>
                        <a:t>項目</a:t>
                      </a:r>
                      <a:endParaRPr kumimoji="1" lang="ja-JP" altLang="en-US" dirty="0"/>
                    </a:p>
                  </a:txBody>
                  <a:tcPr/>
                </a:tc>
                <a:tc>
                  <a:txBody>
                    <a:bodyPr/>
                    <a:lstStyle/>
                    <a:p>
                      <a:r>
                        <a:rPr kumimoji="1" lang="ja-JP" altLang="en-US" dirty="0" smtClean="0"/>
                        <a:t>内容</a:t>
                      </a:r>
                      <a:endParaRPr kumimoji="1" lang="ja-JP" altLang="en-US" dirty="0"/>
                    </a:p>
                  </a:txBody>
                  <a:tcPr/>
                </a:tc>
              </a:tr>
              <a:tr h="887402">
                <a:tc rowSpan="3">
                  <a:txBody>
                    <a:bodyPr/>
                    <a:lstStyle/>
                    <a:p>
                      <a:r>
                        <a:rPr kumimoji="1" lang="ja-JP" altLang="en-US" dirty="0" smtClean="0"/>
                        <a:t>人員</a:t>
                      </a:r>
                      <a:endParaRPr kumimoji="1" lang="ja-JP" altLang="en-US" dirty="0"/>
                    </a:p>
                  </a:txBody>
                  <a:tcPr/>
                </a:tc>
                <a:tc>
                  <a:txBody>
                    <a:bodyPr/>
                    <a:lstStyle/>
                    <a:p>
                      <a:r>
                        <a:rPr kumimoji="1" lang="ja-JP" altLang="en-US" dirty="0" smtClean="0"/>
                        <a:t>管理者</a:t>
                      </a:r>
                      <a:endParaRPr kumimoji="1" lang="ja-JP" altLang="en-US" dirty="0"/>
                    </a:p>
                  </a:txBody>
                  <a:tcPr/>
                </a:tc>
                <a:tc>
                  <a:txBody>
                    <a:bodyPr/>
                    <a:lstStyle/>
                    <a:p>
                      <a:r>
                        <a:rPr kumimoji="1" lang="ja-JP" altLang="en-US" dirty="0" smtClean="0"/>
                        <a:t>常勤・専従１人以上（兼務可）</a:t>
                      </a:r>
                      <a:endParaRPr kumimoji="1" lang="ja-JP" altLang="en-US" dirty="0"/>
                    </a:p>
                  </a:txBody>
                  <a:tcPr/>
                </a:tc>
              </a:tr>
              <a:tr h="933235">
                <a:tc vMerge="1">
                  <a:txBody>
                    <a:bodyPr/>
                    <a:lstStyle/>
                    <a:p>
                      <a:endParaRPr kumimoji="1" lang="ja-JP" altLang="en-US" dirty="0"/>
                    </a:p>
                  </a:txBody>
                  <a:tcPr/>
                </a:tc>
                <a:tc>
                  <a:txBody>
                    <a:bodyPr/>
                    <a:lstStyle/>
                    <a:p>
                      <a:r>
                        <a:rPr kumimoji="1" lang="ja-JP" altLang="en-US" dirty="0" smtClean="0"/>
                        <a:t>・訪問介護員等</a:t>
                      </a:r>
                      <a:endParaRPr kumimoji="1" lang="en-US" altLang="ja-JP" dirty="0" smtClean="0"/>
                    </a:p>
                    <a:p>
                      <a:r>
                        <a:rPr kumimoji="1" lang="ja-JP" altLang="en-US" dirty="0" smtClean="0"/>
                        <a:t>・資格要件</a:t>
                      </a:r>
                      <a:endParaRPr kumimoji="1" lang="ja-JP" altLang="en-US" dirty="0"/>
                    </a:p>
                  </a:txBody>
                  <a:tcPr/>
                </a:tc>
                <a:tc>
                  <a:txBody>
                    <a:bodyPr/>
                    <a:lstStyle/>
                    <a:p>
                      <a:r>
                        <a:rPr kumimoji="1" lang="ja-JP" altLang="en-US" dirty="0" smtClean="0"/>
                        <a:t>・常勤換算２．５人以上</a:t>
                      </a:r>
                      <a:endParaRPr kumimoji="1" lang="en-US" altLang="ja-JP" dirty="0" smtClean="0"/>
                    </a:p>
                    <a:p>
                      <a:r>
                        <a:rPr kumimoji="1" lang="ja-JP" altLang="en-US" dirty="0" smtClean="0"/>
                        <a:t>・介護福祉士、介護職員初任者研修等修了者</a:t>
                      </a:r>
                      <a:endParaRPr kumimoji="1" lang="ja-JP" altLang="en-US" dirty="0"/>
                    </a:p>
                  </a:txBody>
                  <a:tcPr/>
                </a:tc>
              </a:tr>
              <a:tr h="1733149">
                <a:tc vMerge="1">
                  <a:txBody>
                    <a:bodyPr/>
                    <a:lstStyle/>
                    <a:p>
                      <a:endParaRPr kumimoji="1" lang="ja-JP" altLang="en-US" dirty="0"/>
                    </a:p>
                  </a:txBody>
                  <a:tcPr/>
                </a:tc>
                <a:tc>
                  <a:txBody>
                    <a:bodyPr/>
                    <a:lstStyle/>
                    <a:p>
                      <a:r>
                        <a:rPr kumimoji="1" lang="ja-JP" altLang="en-US" dirty="0" smtClean="0"/>
                        <a:t>・サービス提供責任者</a:t>
                      </a:r>
                      <a:endParaRPr kumimoji="1" lang="en-US" altLang="ja-JP" dirty="0" smtClean="0"/>
                    </a:p>
                    <a:p>
                      <a:r>
                        <a:rPr kumimoji="1" lang="ja-JP" altLang="en-US" dirty="0" smtClean="0"/>
                        <a:t>・資格要件</a:t>
                      </a:r>
                      <a:endParaRPr kumimoji="1" lang="ja-JP" altLang="en-US" dirty="0"/>
                    </a:p>
                  </a:txBody>
                  <a:tcPr/>
                </a:tc>
                <a:tc>
                  <a:txBody>
                    <a:bodyPr/>
                    <a:lstStyle/>
                    <a:p>
                      <a:r>
                        <a:rPr kumimoji="1" lang="ja-JP" altLang="en-US" dirty="0" smtClean="0"/>
                        <a:t>・常勤の訪問介護員等のうち、利用者４０人に１人以上（一部非常勤職員も可）</a:t>
                      </a:r>
                      <a:endParaRPr kumimoji="1" lang="en-US" altLang="ja-JP" dirty="0" smtClean="0"/>
                    </a:p>
                    <a:p>
                      <a:r>
                        <a:rPr kumimoji="1" lang="ja-JP" altLang="en-US" dirty="0" smtClean="0"/>
                        <a:t>・介護福祉士、実務研修修了者、３年以上介護等の業務に従事した介護職員初任者研修等修了者</a:t>
                      </a:r>
                      <a:endParaRPr kumimoji="1" lang="ja-JP" altLang="en-US" dirty="0"/>
                    </a:p>
                  </a:txBody>
                  <a:tcPr/>
                </a:tc>
              </a:tr>
              <a:tr h="887402">
                <a:tc>
                  <a:txBody>
                    <a:bodyPr/>
                    <a:lstStyle/>
                    <a:p>
                      <a:r>
                        <a:rPr kumimoji="1" lang="ja-JP" altLang="en-US" dirty="0" smtClean="0"/>
                        <a:t>設備</a:t>
                      </a:r>
                      <a:endParaRPr kumimoji="1" lang="ja-JP" altLang="en-US" dirty="0"/>
                    </a:p>
                  </a:txBody>
                  <a:tcPr/>
                </a:tc>
                <a:tc gridSpan="2">
                  <a:txBody>
                    <a:bodyPr/>
                    <a:lstStyle/>
                    <a:p>
                      <a:r>
                        <a:rPr kumimoji="1" lang="ja-JP" altLang="en-US" dirty="0" smtClean="0"/>
                        <a:t>・事業の運営に必要な広さを有する専用の区画</a:t>
                      </a:r>
                      <a:endParaRPr kumimoji="1" lang="ja-JP" altLang="en-US" dirty="0"/>
                    </a:p>
                  </a:txBody>
                  <a:tcPr/>
                </a:tc>
                <a:tc hMerge="1">
                  <a:txBody>
                    <a:bodyPr/>
                    <a:lstStyle/>
                    <a:p>
                      <a:endParaRPr kumimoji="1" lang="ja-JP" altLang="en-US"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13</a:t>
            </a:fld>
            <a:endParaRPr kumimoji="1" lang="ja-JP" altLang="en-US"/>
          </a:p>
        </p:txBody>
      </p:sp>
    </p:spTree>
    <p:extLst>
      <p:ext uri="{BB962C8B-B14F-4D97-AF65-F5344CB8AC3E}">
        <p14:creationId xmlns:p14="http://schemas.microsoft.com/office/powerpoint/2010/main" val="35067888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現行相当サービスの指定基準</a:t>
            </a:r>
            <a:r>
              <a:rPr lang="en-US" altLang="ja-JP" dirty="0" smtClean="0">
                <a:solidFill>
                  <a:schemeClr val="bg1"/>
                </a:solidFill>
              </a:rPr>
              <a:t/>
            </a:r>
            <a:br>
              <a:rPr lang="en-US" altLang="ja-JP" dirty="0" smtClean="0">
                <a:solidFill>
                  <a:schemeClr val="bg1"/>
                </a:solidFill>
              </a:rPr>
            </a:br>
            <a:r>
              <a:rPr lang="ja-JP" altLang="en-US" sz="2700" dirty="0" smtClean="0">
                <a:solidFill>
                  <a:schemeClr val="bg1"/>
                </a:solidFill>
              </a:rPr>
              <a:t>（訪問介護相当サービスを介護給付と一体的に実施する場合）</a:t>
            </a:r>
            <a:endParaRPr kumimoji="1" lang="ja-JP" altLang="en-US" sz="2700"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71960308"/>
              </p:ext>
            </p:extLst>
          </p:nvPr>
        </p:nvGraphicFramePr>
        <p:xfrm>
          <a:off x="15212" y="1340768"/>
          <a:ext cx="9128789" cy="5400599"/>
        </p:xfrm>
        <a:graphic>
          <a:graphicData uri="http://schemas.openxmlformats.org/drawingml/2006/table">
            <a:tbl>
              <a:tblPr firstRow="1" bandRow="1">
                <a:tableStyleId>{5C22544A-7EE6-4342-B048-85BDC9FD1C3A}</a:tableStyleId>
              </a:tblPr>
              <a:tblGrid>
                <a:gridCol w="667567"/>
                <a:gridCol w="2592530"/>
                <a:gridCol w="5868692"/>
              </a:tblGrid>
              <a:tr h="716780">
                <a:tc>
                  <a:txBody>
                    <a:bodyPr/>
                    <a:lstStyle/>
                    <a:p>
                      <a:endParaRPr kumimoji="1" lang="ja-JP" altLang="en-US" dirty="0"/>
                    </a:p>
                  </a:txBody>
                  <a:tcPr/>
                </a:tc>
                <a:tc>
                  <a:txBody>
                    <a:bodyPr/>
                    <a:lstStyle/>
                    <a:p>
                      <a:r>
                        <a:rPr kumimoji="1" lang="ja-JP" altLang="en-US" dirty="0" smtClean="0"/>
                        <a:t>項目</a:t>
                      </a:r>
                      <a:endParaRPr kumimoji="1" lang="ja-JP" altLang="en-US" dirty="0"/>
                    </a:p>
                  </a:txBody>
                  <a:tcPr/>
                </a:tc>
                <a:tc>
                  <a:txBody>
                    <a:bodyPr/>
                    <a:lstStyle/>
                    <a:p>
                      <a:r>
                        <a:rPr kumimoji="1" lang="ja-JP" altLang="en-US" dirty="0" smtClean="0"/>
                        <a:t>内容</a:t>
                      </a:r>
                      <a:endParaRPr kumimoji="1" lang="ja-JP" altLang="en-US" dirty="0"/>
                    </a:p>
                  </a:txBody>
                  <a:tcPr/>
                </a:tc>
              </a:tr>
              <a:tr h="943301">
                <a:tc>
                  <a:txBody>
                    <a:bodyPr/>
                    <a:lstStyle/>
                    <a:p>
                      <a:endParaRPr kumimoji="1" lang="ja-JP" altLang="en-US" dirty="0"/>
                    </a:p>
                  </a:txBody>
                  <a:tcPr/>
                </a:tc>
                <a:tc>
                  <a:txBody>
                    <a:bodyPr/>
                    <a:lstStyle/>
                    <a:p>
                      <a:r>
                        <a:rPr kumimoji="1" lang="ja-JP" altLang="en-US" dirty="0" smtClean="0"/>
                        <a:t>要支援者等と要介護者に一体的に実施する場合の基準緩和策</a:t>
                      </a:r>
                      <a:endParaRPr kumimoji="1" lang="ja-JP" altLang="en-US" dirty="0"/>
                    </a:p>
                  </a:txBody>
                  <a:tcPr/>
                </a:tc>
                <a:tc>
                  <a:txBody>
                    <a:bodyPr/>
                    <a:lstStyle/>
                    <a:p>
                      <a:r>
                        <a:rPr kumimoji="1" lang="ja-JP" altLang="en-US" dirty="0" smtClean="0"/>
                        <a:t>要支援者等と要介護者を合わせた数で訪問介護相当サービス（第１号訪問事業）の基準を満たすこと。</a:t>
                      </a:r>
                      <a:endParaRPr kumimoji="1" lang="ja-JP" altLang="en-US" dirty="0"/>
                    </a:p>
                  </a:txBody>
                  <a:tcPr/>
                </a:tc>
              </a:tr>
              <a:tr h="716780">
                <a:tc rowSpan="3">
                  <a:txBody>
                    <a:bodyPr/>
                    <a:lstStyle/>
                    <a:p>
                      <a:r>
                        <a:rPr kumimoji="1" lang="ja-JP" altLang="en-US" dirty="0" smtClean="0"/>
                        <a:t>人員</a:t>
                      </a:r>
                      <a:endParaRPr kumimoji="1" lang="ja-JP" altLang="en-US" dirty="0"/>
                    </a:p>
                  </a:txBody>
                  <a:tcPr/>
                </a:tc>
                <a:tc>
                  <a:txBody>
                    <a:bodyPr/>
                    <a:lstStyle/>
                    <a:p>
                      <a:r>
                        <a:rPr kumimoji="1" lang="ja-JP" altLang="en-US" dirty="0" smtClean="0"/>
                        <a:t>管理者</a:t>
                      </a:r>
                      <a:endParaRPr kumimoji="1" lang="ja-JP" altLang="en-US" dirty="0"/>
                    </a:p>
                  </a:txBody>
                  <a:tcPr/>
                </a:tc>
                <a:tc>
                  <a:txBody>
                    <a:bodyPr/>
                    <a:lstStyle/>
                    <a:p>
                      <a:r>
                        <a:rPr kumimoji="1" lang="ja-JP" altLang="en-US" dirty="0" smtClean="0"/>
                        <a:t>常勤・専従１人以上（兼務可）</a:t>
                      </a:r>
                      <a:endParaRPr kumimoji="1" lang="ja-JP" altLang="en-US" dirty="0"/>
                    </a:p>
                  </a:txBody>
                  <a:tcPr/>
                </a:tc>
              </a:tr>
              <a:tr h="753800">
                <a:tc vMerge="1">
                  <a:txBody>
                    <a:bodyPr/>
                    <a:lstStyle/>
                    <a:p>
                      <a:endParaRPr kumimoji="1" lang="ja-JP" altLang="en-US" dirty="0"/>
                    </a:p>
                  </a:txBody>
                  <a:tcPr/>
                </a:tc>
                <a:tc>
                  <a:txBody>
                    <a:bodyPr/>
                    <a:lstStyle/>
                    <a:p>
                      <a:r>
                        <a:rPr kumimoji="1" lang="ja-JP" altLang="en-US" dirty="0" smtClean="0"/>
                        <a:t>・訪問介護員等</a:t>
                      </a:r>
                      <a:endParaRPr kumimoji="1" lang="en-US" altLang="ja-JP" dirty="0" smtClean="0"/>
                    </a:p>
                    <a:p>
                      <a:r>
                        <a:rPr kumimoji="1" lang="ja-JP" altLang="en-US" dirty="0" smtClean="0"/>
                        <a:t>・資格要件</a:t>
                      </a:r>
                      <a:endParaRPr kumimoji="1" lang="ja-JP" altLang="en-US" dirty="0"/>
                    </a:p>
                  </a:txBody>
                  <a:tcPr/>
                </a:tc>
                <a:tc>
                  <a:txBody>
                    <a:bodyPr/>
                    <a:lstStyle/>
                    <a:p>
                      <a:r>
                        <a:rPr kumimoji="1" lang="ja-JP" altLang="en-US" dirty="0" smtClean="0"/>
                        <a:t>・常勤換算２．５人以上</a:t>
                      </a:r>
                      <a:endParaRPr kumimoji="1" lang="en-US" altLang="ja-JP" dirty="0" smtClean="0"/>
                    </a:p>
                    <a:p>
                      <a:r>
                        <a:rPr kumimoji="1" lang="ja-JP" altLang="en-US" dirty="0" smtClean="0"/>
                        <a:t>・介護福祉士、介護職員初任者研修等修了者</a:t>
                      </a:r>
                      <a:endParaRPr kumimoji="1" lang="ja-JP" altLang="en-US" dirty="0"/>
                    </a:p>
                  </a:txBody>
                  <a:tcPr/>
                </a:tc>
              </a:tr>
              <a:tr h="1553158">
                <a:tc vMerge="1">
                  <a:txBody>
                    <a:bodyPr/>
                    <a:lstStyle/>
                    <a:p>
                      <a:endParaRPr kumimoji="1" lang="ja-JP" altLang="en-US" dirty="0"/>
                    </a:p>
                  </a:txBody>
                  <a:tcPr/>
                </a:tc>
                <a:tc>
                  <a:txBody>
                    <a:bodyPr/>
                    <a:lstStyle/>
                    <a:p>
                      <a:r>
                        <a:rPr kumimoji="1" lang="ja-JP" altLang="en-US" dirty="0" smtClean="0"/>
                        <a:t>・サービス提供責任者</a:t>
                      </a:r>
                      <a:endParaRPr kumimoji="1" lang="en-US" altLang="ja-JP" dirty="0" smtClean="0"/>
                    </a:p>
                    <a:p>
                      <a:r>
                        <a:rPr kumimoji="1" lang="ja-JP" altLang="en-US" dirty="0" smtClean="0"/>
                        <a:t>・資格要件</a:t>
                      </a:r>
                      <a:endParaRPr kumimoji="1" lang="ja-JP" altLang="en-US" dirty="0"/>
                    </a:p>
                  </a:txBody>
                  <a:tcPr/>
                </a:tc>
                <a:tc>
                  <a:txBody>
                    <a:bodyPr/>
                    <a:lstStyle/>
                    <a:p>
                      <a:r>
                        <a:rPr kumimoji="1" lang="ja-JP" altLang="en-US" dirty="0" smtClean="0"/>
                        <a:t>・常勤の訪問介護員等のうち、利用者４０人に１人以上（一部非常勤職員も可）</a:t>
                      </a:r>
                      <a:endParaRPr kumimoji="1" lang="en-US" altLang="ja-JP" dirty="0" smtClean="0"/>
                    </a:p>
                    <a:p>
                      <a:r>
                        <a:rPr kumimoji="1" lang="ja-JP" altLang="en-US" dirty="0" smtClean="0"/>
                        <a:t>・介護福祉士、実務研修修了者、３年以上介護等の業務に従事した介護職員初任者研修等修了者</a:t>
                      </a:r>
                      <a:endParaRPr kumimoji="1" lang="ja-JP" altLang="en-US" dirty="0"/>
                    </a:p>
                  </a:txBody>
                  <a:tcPr/>
                </a:tc>
              </a:tr>
              <a:tr h="716780">
                <a:tc>
                  <a:txBody>
                    <a:bodyPr/>
                    <a:lstStyle/>
                    <a:p>
                      <a:r>
                        <a:rPr kumimoji="1" lang="ja-JP" altLang="en-US" dirty="0" smtClean="0"/>
                        <a:t>設備</a:t>
                      </a:r>
                      <a:endParaRPr kumimoji="1" lang="ja-JP" altLang="en-US" dirty="0"/>
                    </a:p>
                  </a:txBody>
                  <a:tcPr/>
                </a:tc>
                <a:tc gridSpan="2">
                  <a:txBody>
                    <a:bodyPr/>
                    <a:lstStyle/>
                    <a:p>
                      <a:r>
                        <a:rPr kumimoji="1" lang="ja-JP" altLang="en-US" dirty="0" smtClean="0"/>
                        <a:t>・事業の運営に必要な広さを有する専用の区画</a:t>
                      </a:r>
                      <a:endParaRPr kumimoji="1" lang="ja-JP" altLang="en-US" dirty="0"/>
                    </a:p>
                  </a:txBody>
                  <a:tcPr/>
                </a:tc>
                <a:tc hMerge="1">
                  <a:txBody>
                    <a:bodyPr/>
                    <a:lstStyle/>
                    <a:p>
                      <a:endParaRPr kumimoji="1" lang="ja-JP" altLang="en-US"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14</a:t>
            </a:fld>
            <a:endParaRPr kumimoji="1" lang="ja-JP" altLang="en-US"/>
          </a:p>
        </p:txBody>
      </p:sp>
    </p:spTree>
    <p:extLst>
      <p:ext uri="{BB962C8B-B14F-4D97-AF65-F5344CB8AC3E}">
        <p14:creationId xmlns:p14="http://schemas.microsoft.com/office/powerpoint/2010/main" val="32383977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現行相当サービスの報酬単位</a:t>
            </a:r>
            <a:r>
              <a:rPr lang="en-US" altLang="ja-JP" dirty="0" smtClean="0">
                <a:solidFill>
                  <a:schemeClr val="bg1"/>
                </a:solidFill>
              </a:rPr>
              <a:t/>
            </a:r>
            <a:br>
              <a:rPr lang="en-US" altLang="ja-JP" dirty="0" smtClean="0">
                <a:solidFill>
                  <a:schemeClr val="bg1"/>
                </a:solidFill>
              </a:rPr>
            </a:br>
            <a:r>
              <a:rPr lang="ja-JP" altLang="en-US" dirty="0" smtClean="0">
                <a:solidFill>
                  <a:schemeClr val="bg1"/>
                </a:solidFill>
              </a:rPr>
              <a:t>（訪問介護相当サービス）</a:t>
            </a:r>
            <a:endParaRPr kumimoji="1" lang="ja-JP" altLang="en-US" dirty="0">
              <a:solidFill>
                <a:schemeClr val="bg1"/>
              </a:solidFill>
            </a:endParaRPr>
          </a:p>
        </p:txBody>
      </p:sp>
      <p:graphicFrame>
        <p:nvGraphicFramePr>
          <p:cNvPr id="3" name="表 2"/>
          <p:cNvGraphicFramePr>
            <a:graphicFrameLocks noGrp="1"/>
          </p:cNvGraphicFramePr>
          <p:nvPr>
            <p:extLst>
              <p:ext uri="{D42A27DB-BD31-4B8C-83A1-F6EECF244321}">
                <p14:modId xmlns:p14="http://schemas.microsoft.com/office/powerpoint/2010/main" val="243479585"/>
              </p:ext>
            </p:extLst>
          </p:nvPr>
        </p:nvGraphicFramePr>
        <p:xfrm>
          <a:off x="35496" y="1340769"/>
          <a:ext cx="9108504" cy="5610302"/>
        </p:xfrm>
        <a:graphic>
          <a:graphicData uri="http://schemas.openxmlformats.org/drawingml/2006/table">
            <a:tbl>
              <a:tblPr firstRow="1" bandRow="1">
                <a:tableStyleId>{5C22544A-7EE6-4342-B048-85BDC9FD1C3A}</a:tableStyleId>
              </a:tblPr>
              <a:tblGrid>
                <a:gridCol w="2718957"/>
                <a:gridCol w="6389547"/>
              </a:tblGrid>
              <a:tr h="1231801">
                <a:tc>
                  <a:txBody>
                    <a:bodyPr/>
                    <a:lstStyle/>
                    <a:p>
                      <a:pPr algn="ctr"/>
                      <a:r>
                        <a:rPr kumimoji="1" lang="ja-JP" altLang="en-US" sz="2000" dirty="0" smtClean="0"/>
                        <a:t>項目</a:t>
                      </a:r>
                      <a:endParaRPr kumimoji="1" lang="ja-JP" altLang="en-US" sz="2000" dirty="0"/>
                    </a:p>
                  </a:txBody>
                  <a:tcPr anchor="ctr"/>
                </a:tc>
                <a:tc>
                  <a:txBody>
                    <a:bodyPr/>
                    <a:lstStyle/>
                    <a:p>
                      <a:pPr algn="ctr"/>
                      <a:r>
                        <a:rPr kumimoji="1" lang="ja-JP" altLang="en-US" sz="2000" dirty="0" smtClean="0"/>
                        <a:t>内容</a:t>
                      </a:r>
                      <a:endParaRPr kumimoji="1" lang="ja-JP" altLang="en-US" sz="2000" dirty="0"/>
                    </a:p>
                  </a:txBody>
                  <a:tcPr anchor="ctr"/>
                </a:tc>
              </a:tr>
              <a:tr h="696234">
                <a:tc>
                  <a:txBody>
                    <a:bodyPr/>
                    <a:lstStyle/>
                    <a:p>
                      <a:r>
                        <a:rPr kumimoji="1" lang="ja-JP" altLang="en-US" sz="2000" dirty="0" smtClean="0"/>
                        <a:t>サービス内容</a:t>
                      </a:r>
                      <a:endParaRPr kumimoji="1" lang="ja-JP" altLang="en-US" sz="2000" dirty="0"/>
                    </a:p>
                  </a:txBody>
                  <a:tcPr/>
                </a:tc>
                <a:tc>
                  <a:txBody>
                    <a:bodyPr/>
                    <a:lstStyle/>
                    <a:p>
                      <a:r>
                        <a:rPr kumimoji="1" lang="ja-JP" altLang="en-US" sz="2000" dirty="0" smtClean="0"/>
                        <a:t>現行の介護予防訪問介護と同様</a:t>
                      </a:r>
                      <a:endParaRPr kumimoji="1" lang="ja-JP" altLang="en-US" sz="2000" dirty="0"/>
                    </a:p>
                  </a:txBody>
                  <a:tcPr/>
                </a:tc>
              </a:tr>
              <a:tr h="1649349">
                <a:tc>
                  <a:txBody>
                    <a:bodyPr/>
                    <a:lstStyle/>
                    <a:p>
                      <a:r>
                        <a:rPr kumimoji="1" lang="ja-JP" altLang="en-US" sz="2000" dirty="0" smtClean="0"/>
                        <a:t>算定区分</a:t>
                      </a:r>
                      <a:endParaRPr kumimoji="1" lang="ja-JP" altLang="en-US" sz="2000" dirty="0"/>
                    </a:p>
                  </a:txBody>
                  <a:tcPr/>
                </a:tc>
                <a:tc>
                  <a:txBody>
                    <a:bodyPr/>
                    <a:lstStyle/>
                    <a:p>
                      <a:r>
                        <a:rPr kumimoji="1" lang="ja-JP" altLang="en-US" sz="2000" dirty="0" smtClean="0"/>
                        <a:t>（</a:t>
                      </a:r>
                      <a:r>
                        <a:rPr kumimoji="1" lang="en-US" altLang="ja-JP" sz="2000" dirty="0" smtClean="0"/>
                        <a:t>Ⅰ</a:t>
                      </a:r>
                      <a:r>
                        <a:rPr kumimoji="1" lang="ja-JP" altLang="en-US" sz="2000" dirty="0" smtClean="0"/>
                        <a:t>）要支援１・２、事業対象者で週１回程度</a:t>
                      </a:r>
                      <a:endParaRPr kumimoji="1" lang="en-US" altLang="ja-JP" sz="2000" dirty="0" smtClean="0"/>
                    </a:p>
                    <a:p>
                      <a:r>
                        <a:rPr kumimoji="1" lang="ja-JP" altLang="en-US" sz="2000" dirty="0" smtClean="0"/>
                        <a:t>（</a:t>
                      </a:r>
                      <a:r>
                        <a:rPr kumimoji="1" lang="en-US" altLang="ja-JP" sz="2000" dirty="0" smtClean="0"/>
                        <a:t>Ⅱ</a:t>
                      </a:r>
                      <a:r>
                        <a:rPr kumimoji="1" lang="ja-JP" altLang="en-US" sz="2000" dirty="0" smtClean="0"/>
                        <a:t>）要支援１・２、事業対象者で週２回程度</a:t>
                      </a:r>
                      <a:endParaRPr kumimoji="1" lang="en-US" altLang="ja-JP" sz="2000" dirty="0" smtClean="0"/>
                    </a:p>
                    <a:p>
                      <a:r>
                        <a:rPr kumimoji="1" lang="ja-JP" altLang="en-US" sz="2000" dirty="0" smtClean="0"/>
                        <a:t>（</a:t>
                      </a:r>
                      <a:r>
                        <a:rPr kumimoji="1" lang="en-US" altLang="ja-JP" sz="2000" dirty="0" smtClean="0"/>
                        <a:t>Ⅲ</a:t>
                      </a:r>
                      <a:r>
                        <a:rPr kumimoji="1" lang="ja-JP" altLang="en-US" sz="2000" dirty="0" smtClean="0"/>
                        <a:t>）要支援２、事業対象者で週２回を超える程度</a:t>
                      </a:r>
                      <a:endParaRPr kumimoji="1" lang="en-US" altLang="ja-JP" sz="2000" dirty="0" smtClean="0"/>
                    </a:p>
                    <a:p>
                      <a:r>
                        <a:rPr kumimoji="1" lang="en-US" altLang="ja-JP" sz="2000" u="sng" dirty="0" smtClean="0"/>
                        <a:t>※</a:t>
                      </a:r>
                      <a:r>
                        <a:rPr kumimoji="1" lang="ja-JP" altLang="en-US" sz="2000" u="sng" dirty="0" smtClean="0"/>
                        <a:t>現行の介護予防訪問介護と同額</a:t>
                      </a:r>
                      <a:endParaRPr kumimoji="1" lang="ja-JP" altLang="en-US" sz="2000" u="sng" dirty="0"/>
                    </a:p>
                  </a:txBody>
                  <a:tcPr/>
                </a:tc>
              </a:tr>
              <a:tr h="2032918">
                <a:tc>
                  <a:txBody>
                    <a:bodyPr/>
                    <a:lstStyle/>
                    <a:p>
                      <a:r>
                        <a:rPr kumimoji="1" lang="ja-JP" altLang="en-US" sz="2000" dirty="0" smtClean="0"/>
                        <a:t>報酬単位</a:t>
                      </a:r>
                      <a:endParaRPr kumimoji="1" lang="en-US" altLang="ja-JP" sz="2000" dirty="0" smtClean="0"/>
                    </a:p>
                    <a:p>
                      <a:r>
                        <a:rPr kumimoji="1" lang="ja-JP" altLang="en-US" sz="2000" dirty="0" smtClean="0"/>
                        <a:t>（月額包括報酬）</a:t>
                      </a:r>
                      <a:endParaRPr kumimoji="1" lang="ja-JP" altLang="en-US" sz="2000" dirty="0"/>
                    </a:p>
                  </a:txBody>
                  <a:tcPr/>
                </a:tc>
                <a:tc>
                  <a:txBody>
                    <a:bodyPr/>
                    <a:lstStyle/>
                    <a:p>
                      <a:r>
                        <a:rPr kumimoji="1" lang="ja-JP" altLang="en-US" sz="2000" dirty="0" smtClean="0"/>
                        <a:t>（</a:t>
                      </a:r>
                      <a:r>
                        <a:rPr kumimoji="1" lang="en-US" altLang="ja-JP" sz="2000" dirty="0" smtClean="0"/>
                        <a:t>Ⅰ</a:t>
                      </a:r>
                      <a:r>
                        <a:rPr kumimoji="1" lang="ja-JP" altLang="en-US" sz="2000" dirty="0" smtClean="0"/>
                        <a:t>）１，１６８単位</a:t>
                      </a:r>
                      <a:endParaRPr kumimoji="1" lang="en-US" altLang="ja-JP" sz="2000" dirty="0" smtClean="0"/>
                    </a:p>
                    <a:p>
                      <a:r>
                        <a:rPr kumimoji="1" lang="ja-JP" altLang="en-US" sz="2000" dirty="0" smtClean="0"/>
                        <a:t>（</a:t>
                      </a:r>
                      <a:r>
                        <a:rPr kumimoji="1" lang="en-US" altLang="ja-JP" sz="2000" dirty="0" smtClean="0"/>
                        <a:t>Ⅱ</a:t>
                      </a:r>
                      <a:r>
                        <a:rPr kumimoji="1" lang="ja-JP" altLang="en-US" sz="2000" dirty="0" smtClean="0"/>
                        <a:t>）２，３３５単位</a:t>
                      </a:r>
                      <a:endParaRPr kumimoji="1" lang="en-US" altLang="ja-JP" sz="2000" dirty="0" smtClean="0"/>
                    </a:p>
                    <a:p>
                      <a:r>
                        <a:rPr kumimoji="1" lang="ja-JP" altLang="en-US" sz="2000" dirty="0" smtClean="0"/>
                        <a:t>（</a:t>
                      </a:r>
                      <a:r>
                        <a:rPr kumimoji="1" lang="en-US" altLang="ja-JP" sz="2000" dirty="0" smtClean="0"/>
                        <a:t>Ⅲ</a:t>
                      </a:r>
                      <a:r>
                        <a:rPr kumimoji="1" lang="ja-JP" altLang="en-US" sz="2000" dirty="0" smtClean="0"/>
                        <a:t>）３，７０４単位</a:t>
                      </a:r>
                      <a:endParaRPr kumimoji="1" lang="en-US" altLang="ja-JP" sz="2000" dirty="0" smtClean="0"/>
                    </a:p>
                    <a:p>
                      <a:r>
                        <a:rPr kumimoji="1" lang="en-US" altLang="ja-JP" sz="2000" u="sng" dirty="0" smtClean="0"/>
                        <a:t>※</a:t>
                      </a:r>
                      <a:r>
                        <a:rPr kumimoji="1" lang="ja-JP" altLang="en-US" sz="2000" u="sng" dirty="0" smtClean="0"/>
                        <a:t>加算・減算。地域区分単価は、現行の介護予防訪問介護と同様</a:t>
                      </a:r>
                      <a:endParaRPr kumimoji="1" lang="ja-JP" altLang="en-US" sz="2000" u="sng" dirty="0"/>
                    </a:p>
                  </a:txBody>
                  <a:tcPr/>
                </a:tc>
              </a:tr>
            </a:tbl>
          </a:graphicData>
        </a:graphic>
      </p:graphicFrame>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15</a:t>
            </a:fld>
            <a:endParaRPr kumimoji="1" lang="ja-JP" altLang="en-US"/>
          </a:p>
        </p:txBody>
      </p:sp>
    </p:spTree>
    <p:extLst>
      <p:ext uri="{BB962C8B-B14F-4D97-AF65-F5344CB8AC3E}">
        <p14:creationId xmlns:p14="http://schemas.microsoft.com/office/powerpoint/2010/main" val="34591993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a:solidFill>
                  <a:schemeClr val="bg1"/>
                </a:solidFill>
              </a:rPr>
              <a:t>通所</a:t>
            </a:r>
            <a:r>
              <a:rPr lang="ja-JP" altLang="en-US" dirty="0" smtClean="0">
                <a:solidFill>
                  <a:schemeClr val="bg1"/>
                </a:solidFill>
              </a:rPr>
              <a:t>型サービスの類型</a:t>
            </a:r>
            <a:endParaRPr kumimoji="1" lang="ja-JP" altLang="en-US"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2441666089"/>
              </p:ext>
            </p:extLst>
          </p:nvPr>
        </p:nvGraphicFramePr>
        <p:xfrm>
          <a:off x="-3" y="1268763"/>
          <a:ext cx="9144002" cy="4480641"/>
        </p:xfrm>
        <a:graphic>
          <a:graphicData uri="http://schemas.openxmlformats.org/drawingml/2006/table">
            <a:tbl>
              <a:tblPr firstRow="1" bandRow="1">
                <a:tableStyleId>{5C22544A-7EE6-4342-B048-85BDC9FD1C3A}</a:tableStyleId>
              </a:tblPr>
              <a:tblGrid>
                <a:gridCol w="4572001"/>
                <a:gridCol w="4572001"/>
              </a:tblGrid>
              <a:tr h="1002801">
                <a:tc>
                  <a:txBody>
                    <a:bodyPr/>
                    <a:lstStyle/>
                    <a:p>
                      <a:r>
                        <a:rPr kumimoji="1" lang="ja-JP" altLang="en-US" sz="1900" dirty="0" smtClean="0"/>
                        <a:t>現行の通所介護サービスと</a:t>
                      </a:r>
                    </a:p>
                    <a:p>
                      <a:r>
                        <a:rPr kumimoji="1" lang="ja-JP" altLang="en-US" sz="1900" dirty="0" smtClean="0"/>
                        <a:t>吉川市通所介護相当</a:t>
                      </a:r>
                      <a:endParaRPr kumimoji="1" lang="en-US" altLang="ja-JP" sz="1900" dirty="0" smtClean="0"/>
                    </a:p>
                    <a:p>
                      <a:r>
                        <a:rPr kumimoji="1" lang="ja-JP" altLang="en-US" sz="1900" dirty="0" smtClean="0"/>
                        <a:t>サービス</a:t>
                      </a:r>
                      <a:endParaRPr kumimoji="1" lang="ja-JP" altLang="en-US" sz="1900" dirty="0"/>
                    </a:p>
                  </a:txBody>
                  <a:tcPr/>
                </a:tc>
                <a:tc>
                  <a:txBody>
                    <a:bodyPr/>
                    <a:lstStyle/>
                    <a:p>
                      <a:r>
                        <a:rPr kumimoji="1" lang="ja-JP" altLang="en-US" sz="1900" dirty="0" smtClean="0"/>
                        <a:t>吉川市通所型短期集中予防サービス</a:t>
                      </a:r>
                      <a:endParaRPr kumimoji="1" lang="en-US" altLang="ja-JP" sz="1900" dirty="0" smtClean="0"/>
                    </a:p>
                    <a:p>
                      <a:r>
                        <a:rPr kumimoji="1" lang="ja-JP" altLang="en-US" sz="1900" dirty="0" smtClean="0"/>
                        <a:t>（通所型サービスＣ）</a:t>
                      </a:r>
                      <a:endParaRPr kumimoji="1" lang="ja-JP" altLang="en-US" sz="1900" dirty="0"/>
                    </a:p>
                  </a:txBody>
                  <a:tcPr/>
                </a:tc>
              </a:tr>
              <a:tr h="725388">
                <a:tc>
                  <a:txBody>
                    <a:bodyPr/>
                    <a:lstStyle/>
                    <a:p>
                      <a:r>
                        <a:rPr kumimoji="1" lang="ja-JP" altLang="en-US" sz="1900" dirty="0" smtClean="0"/>
                        <a:t>通所介護と同様のサービス、生活機能向上のための機能訓練</a:t>
                      </a:r>
                      <a:endParaRPr kumimoji="1" lang="en-US" altLang="ja-JP" sz="1900" dirty="0" smtClean="0"/>
                    </a:p>
                  </a:txBody>
                  <a:tcPr/>
                </a:tc>
                <a:tc>
                  <a:txBody>
                    <a:bodyPr/>
                    <a:lstStyle/>
                    <a:p>
                      <a:r>
                        <a:rPr kumimoji="1" lang="ja-JP" altLang="en-US" sz="1900" dirty="0" smtClean="0"/>
                        <a:t>通所介護事業所におけるリハビリ</a:t>
                      </a:r>
                      <a:endParaRPr kumimoji="1" lang="ja-JP" altLang="en-US" sz="1900" dirty="0"/>
                    </a:p>
                  </a:txBody>
                  <a:tcPr/>
                </a:tc>
              </a:tr>
              <a:tr h="720080">
                <a:tc>
                  <a:txBody>
                    <a:bodyPr/>
                    <a:lstStyle/>
                    <a:p>
                      <a:r>
                        <a:rPr kumimoji="1" lang="ja-JP" altLang="en-US" sz="1900" dirty="0" smtClean="0"/>
                        <a:t>－</a:t>
                      </a:r>
                      <a:endParaRPr kumimoji="1" lang="ja-JP" altLang="en-US" sz="1900" dirty="0"/>
                    </a:p>
                  </a:txBody>
                  <a:tcPr/>
                </a:tc>
                <a:tc>
                  <a:txBody>
                    <a:bodyPr/>
                    <a:lstStyle/>
                    <a:p>
                      <a:r>
                        <a:rPr kumimoji="1" lang="ja-JP" altLang="en-US" sz="1900" dirty="0" smtClean="0"/>
                        <a:t>体力の改善に向けた支援が必要</a:t>
                      </a:r>
                      <a:r>
                        <a:rPr kumimoji="1" lang="ja-JP" altLang="en-US" sz="1900" dirty="0" smtClean="0"/>
                        <a:t>な場合</a:t>
                      </a:r>
                      <a:endParaRPr kumimoji="1" lang="ja-JP" altLang="en-US" sz="1900" dirty="0"/>
                    </a:p>
                  </a:txBody>
                  <a:tcPr/>
                </a:tc>
              </a:tr>
              <a:tr h="527929">
                <a:tc>
                  <a:txBody>
                    <a:bodyPr/>
                    <a:lstStyle/>
                    <a:p>
                      <a:r>
                        <a:rPr kumimoji="1" lang="ja-JP" altLang="en-US" sz="1900" dirty="0" smtClean="0"/>
                        <a:t>事業者指定</a:t>
                      </a:r>
                      <a:endParaRPr kumimoji="1" lang="ja-JP" altLang="en-US" sz="1900" dirty="0"/>
                    </a:p>
                  </a:txBody>
                  <a:tcPr/>
                </a:tc>
                <a:tc>
                  <a:txBody>
                    <a:bodyPr/>
                    <a:lstStyle/>
                    <a:p>
                      <a:r>
                        <a:rPr kumimoji="1" lang="ja-JP" altLang="en-US" sz="1900" dirty="0" smtClean="0"/>
                        <a:t>委託</a:t>
                      </a:r>
                      <a:endParaRPr kumimoji="1" lang="ja-JP" altLang="en-US" sz="1900" dirty="0"/>
                    </a:p>
                  </a:txBody>
                  <a:tcPr/>
                </a:tc>
              </a:tr>
              <a:tr h="501642">
                <a:tc>
                  <a:txBody>
                    <a:bodyPr/>
                    <a:lstStyle/>
                    <a:p>
                      <a:r>
                        <a:rPr kumimoji="1" lang="ja-JP" altLang="en-US" sz="1900" dirty="0" smtClean="0"/>
                        <a:t>予防給付の基準を基本</a:t>
                      </a:r>
                      <a:endParaRPr kumimoji="1" lang="ja-JP" altLang="en-US" sz="1900" dirty="0"/>
                    </a:p>
                  </a:txBody>
                  <a:tcPr/>
                </a:tc>
                <a:tc>
                  <a:txBody>
                    <a:bodyPr/>
                    <a:lstStyle/>
                    <a:p>
                      <a:r>
                        <a:rPr kumimoji="1" lang="ja-JP" altLang="en-US" sz="1900" dirty="0" smtClean="0"/>
                        <a:t>内容に応じた基準</a:t>
                      </a:r>
                      <a:endParaRPr kumimoji="1" lang="ja-JP" altLang="en-US" sz="1900" dirty="0"/>
                    </a:p>
                  </a:txBody>
                  <a:tcPr/>
                </a:tc>
              </a:tr>
              <a:tr h="1002801">
                <a:tc>
                  <a:txBody>
                    <a:bodyPr/>
                    <a:lstStyle/>
                    <a:p>
                      <a:r>
                        <a:rPr kumimoji="1" lang="ja-JP" altLang="en-US" sz="1900" dirty="0" smtClean="0"/>
                        <a:t>給付管理対象</a:t>
                      </a:r>
                      <a:endParaRPr kumimoji="1" lang="ja-JP" altLang="en-US" sz="1900" dirty="0"/>
                    </a:p>
                  </a:txBody>
                  <a:tcPr/>
                </a:tc>
                <a:tc>
                  <a:txBody>
                    <a:bodyPr/>
                    <a:lstStyle/>
                    <a:p>
                      <a:r>
                        <a:rPr kumimoji="1" lang="ja-JP" altLang="en-US" sz="1900" dirty="0" smtClean="0"/>
                        <a:t>給付管理対象外</a:t>
                      </a:r>
                      <a:endParaRPr kumimoji="1" lang="ja-JP" altLang="en-US" sz="1900"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16</a:t>
            </a:fld>
            <a:endParaRPr kumimoji="1" lang="ja-JP" altLang="en-US"/>
          </a:p>
        </p:txBody>
      </p:sp>
    </p:spTree>
    <p:extLst>
      <p:ext uri="{BB962C8B-B14F-4D97-AF65-F5344CB8AC3E}">
        <p14:creationId xmlns:p14="http://schemas.microsoft.com/office/powerpoint/2010/main" val="37030777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現行相当サービスの指定基準・報酬単位（通所介護相当サービス）</a:t>
            </a:r>
            <a:endParaRPr kumimoji="1" lang="ja-JP" altLang="en-US" dirty="0">
              <a:solidFill>
                <a:schemeClr val="bg1"/>
              </a:solidFill>
            </a:endParaRPr>
          </a:p>
        </p:txBody>
      </p:sp>
      <p:graphicFrame>
        <p:nvGraphicFramePr>
          <p:cNvPr id="3" name="表 2"/>
          <p:cNvGraphicFramePr>
            <a:graphicFrameLocks noGrp="1"/>
          </p:cNvGraphicFramePr>
          <p:nvPr>
            <p:extLst>
              <p:ext uri="{D42A27DB-BD31-4B8C-83A1-F6EECF244321}">
                <p14:modId xmlns:p14="http://schemas.microsoft.com/office/powerpoint/2010/main" val="341507649"/>
              </p:ext>
            </p:extLst>
          </p:nvPr>
        </p:nvGraphicFramePr>
        <p:xfrm>
          <a:off x="0" y="1340768"/>
          <a:ext cx="9144000" cy="5517233"/>
        </p:xfrm>
        <a:graphic>
          <a:graphicData uri="http://schemas.openxmlformats.org/drawingml/2006/table">
            <a:tbl>
              <a:tblPr firstRow="1" bandRow="1">
                <a:tableStyleId>{5C22544A-7EE6-4342-B048-85BDC9FD1C3A}</a:tableStyleId>
              </a:tblPr>
              <a:tblGrid>
                <a:gridCol w="2729553"/>
                <a:gridCol w="6414447"/>
              </a:tblGrid>
              <a:tr h="1237195">
                <a:tc>
                  <a:txBody>
                    <a:bodyPr/>
                    <a:lstStyle/>
                    <a:p>
                      <a:pPr algn="ctr"/>
                      <a:r>
                        <a:rPr kumimoji="1" lang="ja-JP" altLang="en-US" sz="2000" dirty="0" smtClean="0"/>
                        <a:t>項目</a:t>
                      </a:r>
                      <a:endParaRPr kumimoji="1" lang="ja-JP" altLang="en-US" sz="2000" dirty="0"/>
                    </a:p>
                  </a:txBody>
                  <a:tcPr anchor="ctr"/>
                </a:tc>
                <a:tc>
                  <a:txBody>
                    <a:bodyPr/>
                    <a:lstStyle/>
                    <a:p>
                      <a:pPr algn="ctr"/>
                      <a:r>
                        <a:rPr kumimoji="1" lang="ja-JP" altLang="en-US" sz="2000" dirty="0" smtClean="0"/>
                        <a:t>内容</a:t>
                      </a:r>
                      <a:endParaRPr kumimoji="1" lang="ja-JP" altLang="en-US" sz="2000" dirty="0"/>
                    </a:p>
                  </a:txBody>
                  <a:tcPr anchor="ctr"/>
                </a:tc>
              </a:tr>
              <a:tr h="699283">
                <a:tc>
                  <a:txBody>
                    <a:bodyPr/>
                    <a:lstStyle/>
                    <a:p>
                      <a:r>
                        <a:rPr kumimoji="1" lang="ja-JP" altLang="en-US" sz="2000" dirty="0" smtClean="0"/>
                        <a:t>サービス内容</a:t>
                      </a:r>
                      <a:endParaRPr kumimoji="1" lang="ja-JP" altLang="en-US" sz="2000" dirty="0"/>
                    </a:p>
                  </a:txBody>
                  <a:tcPr/>
                </a:tc>
                <a:tc>
                  <a:txBody>
                    <a:bodyPr/>
                    <a:lstStyle/>
                    <a:p>
                      <a:r>
                        <a:rPr kumimoji="1" lang="ja-JP" altLang="en-US" sz="2000" dirty="0" smtClean="0"/>
                        <a:t>現行の介護予防通所介護と同様</a:t>
                      </a:r>
                      <a:endParaRPr kumimoji="1" lang="ja-JP" altLang="en-US" sz="2000" dirty="0"/>
                    </a:p>
                  </a:txBody>
                  <a:tcPr/>
                </a:tc>
              </a:tr>
              <a:tr h="1606625">
                <a:tc>
                  <a:txBody>
                    <a:bodyPr/>
                    <a:lstStyle/>
                    <a:p>
                      <a:r>
                        <a:rPr kumimoji="1" lang="ja-JP" altLang="en-US" sz="2000" dirty="0" smtClean="0"/>
                        <a:t>算定区分</a:t>
                      </a:r>
                      <a:endParaRPr kumimoji="1" lang="ja-JP" altLang="en-US" sz="2000" dirty="0"/>
                    </a:p>
                  </a:txBody>
                  <a:tcPr/>
                </a:tc>
                <a:tc>
                  <a:txBody>
                    <a:bodyPr/>
                    <a:lstStyle/>
                    <a:p>
                      <a:r>
                        <a:rPr kumimoji="1" lang="ja-JP" altLang="en-US" sz="2000" dirty="0" smtClean="0"/>
                        <a:t>（</a:t>
                      </a:r>
                      <a:r>
                        <a:rPr kumimoji="1" lang="en-US" altLang="ja-JP" sz="2000" dirty="0" smtClean="0"/>
                        <a:t>Ⅰ</a:t>
                      </a:r>
                      <a:r>
                        <a:rPr kumimoji="1" lang="ja-JP" altLang="en-US" sz="2000" dirty="0" smtClean="0"/>
                        <a:t>）要支援１、</a:t>
                      </a:r>
                      <a:r>
                        <a:rPr kumimoji="1" lang="ja-JP" altLang="en-US" sz="2000" u="sng" dirty="0" smtClean="0"/>
                        <a:t>事業対象者</a:t>
                      </a:r>
                      <a:endParaRPr kumimoji="1" lang="en-US" altLang="ja-JP" sz="2000" dirty="0" smtClean="0"/>
                    </a:p>
                    <a:p>
                      <a:r>
                        <a:rPr kumimoji="1" lang="ja-JP" altLang="en-US" sz="2000" dirty="0" smtClean="0"/>
                        <a:t>（</a:t>
                      </a:r>
                      <a:r>
                        <a:rPr kumimoji="1" lang="en-US" altLang="ja-JP" sz="2000" dirty="0" smtClean="0"/>
                        <a:t>Ⅱ</a:t>
                      </a:r>
                      <a:r>
                        <a:rPr kumimoji="1" lang="ja-JP" altLang="en-US" sz="2000" dirty="0" smtClean="0"/>
                        <a:t>）要支援２、</a:t>
                      </a:r>
                      <a:r>
                        <a:rPr kumimoji="1" lang="ja-JP" altLang="en-US" sz="2000" u="sng" dirty="0" smtClean="0"/>
                        <a:t>事業対象者</a:t>
                      </a:r>
                      <a:endParaRPr kumimoji="1" lang="en-US" altLang="ja-JP" sz="2000" dirty="0" smtClean="0"/>
                    </a:p>
                    <a:p>
                      <a:r>
                        <a:rPr kumimoji="1" lang="en-US" altLang="ja-JP" sz="2000" u="sng" dirty="0" smtClean="0"/>
                        <a:t>※</a:t>
                      </a:r>
                      <a:r>
                        <a:rPr kumimoji="1" lang="ja-JP" altLang="en-US" sz="2000" u="sng" dirty="0" smtClean="0"/>
                        <a:t>現行の介護予防通所介護と同額</a:t>
                      </a:r>
                      <a:endParaRPr kumimoji="1" lang="ja-JP" altLang="en-US" sz="2000" u="sng" dirty="0"/>
                    </a:p>
                  </a:txBody>
                  <a:tcPr/>
                </a:tc>
              </a:tr>
              <a:tr h="1974130">
                <a:tc>
                  <a:txBody>
                    <a:bodyPr/>
                    <a:lstStyle/>
                    <a:p>
                      <a:r>
                        <a:rPr kumimoji="1" lang="ja-JP" altLang="en-US" sz="2000" dirty="0" smtClean="0"/>
                        <a:t>報酬単位（月額包括報酬）</a:t>
                      </a:r>
                      <a:endParaRPr kumimoji="1" lang="ja-JP" altLang="en-US" sz="2000" dirty="0"/>
                    </a:p>
                  </a:txBody>
                  <a:tcPr/>
                </a:tc>
                <a:tc>
                  <a:txBody>
                    <a:bodyPr/>
                    <a:lstStyle/>
                    <a:p>
                      <a:r>
                        <a:rPr kumimoji="1" lang="ja-JP" altLang="en-US" sz="2000" dirty="0" smtClean="0"/>
                        <a:t>（</a:t>
                      </a:r>
                      <a:r>
                        <a:rPr kumimoji="1" lang="en-US" altLang="ja-JP" sz="2000" dirty="0" smtClean="0"/>
                        <a:t>Ⅰ</a:t>
                      </a:r>
                      <a:r>
                        <a:rPr kumimoji="1" lang="ja-JP" altLang="en-US" sz="2000" dirty="0" smtClean="0"/>
                        <a:t>）１，６４７単位</a:t>
                      </a:r>
                      <a:endParaRPr kumimoji="1" lang="en-US" altLang="ja-JP" sz="2000" dirty="0" smtClean="0"/>
                    </a:p>
                    <a:p>
                      <a:r>
                        <a:rPr kumimoji="1" lang="ja-JP" altLang="en-US" sz="2000" dirty="0" smtClean="0"/>
                        <a:t>（</a:t>
                      </a:r>
                      <a:r>
                        <a:rPr kumimoji="1" lang="en-US" altLang="ja-JP" sz="2000" dirty="0" smtClean="0"/>
                        <a:t>Ⅱ</a:t>
                      </a:r>
                      <a:r>
                        <a:rPr kumimoji="1" lang="ja-JP" altLang="en-US" sz="2000" dirty="0" smtClean="0"/>
                        <a:t>）３，３７７単位</a:t>
                      </a:r>
                      <a:endParaRPr kumimoji="1" lang="en-US" altLang="ja-JP" sz="2000" dirty="0" smtClean="0"/>
                    </a:p>
                    <a:p>
                      <a:r>
                        <a:rPr kumimoji="1" lang="en-US" altLang="ja-JP" sz="2000" dirty="0" smtClean="0"/>
                        <a:t>※</a:t>
                      </a:r>
                      <a:r>
                        <a:rPr kumimoji="1" lang="ja-JP" altLang="en-US" sz="2000" dirty="0" smtClean="0"/>
                        <a:t>加算・減算。地域区分単価は、現行の介護予防通所介護と同様</a:t>
                      </a:r>
                      <a:endParaRPr kumimoji="1" lang="ja-JP" altLang="en-US" sz="2000" dirty="0"/>
                    </a:p>
                  </a:txBody>
                  <a:tcPr/>
                </a:tc>
              </a:tr>
            </a:tbl>
          </a:graphicData>
        </a:graphic>
      </p:graphicFrame>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17</a:t>
            </a:fld>
            <a:endParaRPr kumimoji="1" lang="ja-JP" altLang="en-US"/>
          </a:p>
        </p:txBody>
      </p:sp>
    </p:spTree>
    <p:extLst>
      <p:ext uri="{BB962C8B-B14F-4D97-AF65-F5344CB8AC3E}">
        <p14:creationId xmlns:p14="http://schemas.microsoft.com/office/powerpoint/2010/main" val="1427562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現行相当サービスの指定基準</a:t>
            </a:r>
            <a:r>
              <a:rPr lang="en-US" altLang="ja-JP" dirty="0" smtClean="0">
                <a:solidFill>
                  <a:schemeClr val="bg1"/>
                </a:solidFill>
              </a:rPr>
              <a:t/>
            </a:r>
            <a:br>
              <a:rPr lang="en-US" altLang="ja-JP" dirty="0" smtClean="0">
                <a:solidFill>
                  <a:schemeClr val="bg1"/>
                </a:solidFill>
              </a:rPr>
            </a:br>
            <a:r>
              <a:rPr lang="ja-JP" altLang="en-US" dirty="0" smtClean="0">
                <a:solidFill>
                  <a:schemeClr val="bg1"/>
                </a:solidFill>
              </a:rPr>
              <a:t>（通所介護相当サービス）</a:t>
            </a:r>
            <a:endParaRPr kumimoji="1" lang="ja-JP" altLang="en-US"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0923263"/>
              </p:ext>
            </p:extLst>
          </p:nvPr>
        </p:nvGraphicFramePr>
        <p:xfrm>
          <a:off x="15212" y="1340769"/>
          <a:ext cx="9128789" cy="5344217"/>
        </p:xfrm>
        <a:graphic>
          <a:graphicData uri="http://schemas.openxmlformats.org/drawingml/2006/table">
            <a:tbl>
              <a:tblPr firstRow="1" bandRow="1">
                <a:tableStyleId>{5C22544A-7EE6-4342-B048-85BDC9FD1C3A}</a:tableStyleId>
              </a:tblPr>
              <a:tblGrid>
                <a:gridCol w="524340"/>
                <a:gridCol w="2160240"/>
                <a:gridCol w="6444209"/>
              </a:tblGrid>
              <a:tr h="690987">
                <a:tc>
                  <a:txBody>
                    <a:bodyPr/>
                    <a:lstStyle/>
                    <a:p>
                      <a:endParaRPr kumimoji="1" lang="ja-JP" altLang="en-US" dirty="0"/>
                    </a:p>
                  </a:txBody>
                  <a:tcPr/>
                </a:tc>
                <a:tc>
                  <a:txBody>
                    <a:bodyPr/>
                    <a:lstStyle/>
                    <a:p>
                      <a:r>
                        <a:rPr kumimoji="1" lang="ja-JP" altLang="en-US" dirty="0" smtClean="0"/>
                        <a:t>項目</a:t>
                      </a:r>
                      <a:endParaRPr kumimoji="1" lang="ja-JP" altLang="en-US" dirty="0"/>
                    </a:p>
                  </a:txBody>
                  <a:tcPr/>
                </a:tc>
                <a:tc>
                  <a:txBody>
                    <a:bodyPr/>
                    <a:lstStyle/>
                    <a:p>
                      <a:r>
                        <a:rPr kumimoji="1" lang="ja-JP" altLang="en-US" dirty="0" smtClean="0"/>
                        <a:t>内容</a:t>
                      </a:r>
                      <a:endParaRPr kumimoji="1" lang="ja-JP" altLang="en-US" dirty="0"/>
                    </a:p>
                  </a:txBody>
                  <a:tcPr/>
                </a:tc>
              </a:tr>
              <a:tr h="690987">
                <a:tc>
                  <a:txBody>
                    <a:bodyPr/>
                    <a:lstStyle/>
                    <a:p>
                      <a:pPr algn="ctr"/>
                      <a:endParaRPr kumimoji="1" lang="ja-JP" altLang="en-US" dirty="0"/>
                    </a:p>
                  </a:txBody>
                  <a:tcPr vert="eaVert"/>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管理者</a:t>
                      </a:r>
                    </a:p>
                    <a:p>
                      <a:endParaRPr kumimoji="1" lang="ja-JP" altLang="en-US" dirty="0"/>
                    </a:p>
                  </a:txBody>
                  <a:tcPr/>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常勤・専従１人以上（兼務可）</a:t>
                      </a:r>
                    </a:p>
                    <a:p>
                      <a:endParaRPr kumimoji="1" lang="ja-JP" altLang="en-US" dirty="0"/>
                    </a:p>
                  </a:txBody>
                  <a:tcPr/>
                </a:tc>
              </a:tr>
              <a:tr h="634249">
                <a:tc rowSpan="4">
                  <a:txBody>
                    <a:bodyPr/>
                    <a:lstStyle/>
                    <a:p>
                      <a:pPr algn="ctr"/>
                      <a:r>
                        <a:rPr kumimoji="1" lang="ja-JP" altLang="en-US" dirty="0" smtClean="0"/>
                        <a:t>従事者</a:t>
                      </a:r>
                      <a:endParaRPr kumimoji="1" lang="ja-JP" altLang="en-US" dirty="0"/>
                    </a:p>
                  </a:txBody>
                  <a:tcPr vert="eaVert"/>
                </a:tc>
                <a:tc>
                  <a:txBody>
                    <a:bodyPr/>
                    <a:lstStyle/>
                    <a:p>
                      <a:r>
                        <a:rPr kumimoji="1" lang="ja-JP" altLang="en-US" dirty="0" smtClean="0"/>
                        <a:t>生活相談員</a:t>
                      </a:r>
                      <a:endParaRPr kumimoji="1" lang="ja-JP" altLang="en-US" dirty="0"/>
                    </a:p>
                  </a:txBody>
                  <a:tcPr/>
                </a:tc>
                <a:tc>
                  <a:txBody>
                    <a:bodyPr/>
                    <a:lstStyle/>
                    <a:p>
                      <a:r>
                        <a:rPr kumimoji="1" lang="ja-JP" altLang="en-US" dirty="0" smtClean="0"/>
                        <a:t>専従１人以上、１人以上は常勤　</a:t>
                      </a:r>
                      <a:endParaRPr kumimoji="1" lang="ja-JP" altLang="en-US" dirty="0"/>
                    </a:p>
                  </a:txBody>
                  <a:tcPr/>
                </a:tc>
              </a:tr>
              <a:tr h="628529">
                <a:tc vMerge="1">
                  <a:txBody>
                    <a:bodyPr/>
                    <a:lstStyle/>
                    <a:p>
                      <a:endParaRPr kumimoji="1" lang="ja-JP" altLang="en-US" dirty="0"/>
                    </a:p>
                  </a:txBody>
                  <a:tcPr/>
                </a:tc>
                <a:tc>
                  <a:txBody>
                    <a:bodyPr/>
                    <a:lstStyle/>
                    <a:p>
                      <a:r>
                        <a:rPr kumimoji="1" lang="ja-JP" altLang="en-US" dirty="0" smtClean="0"/>
                        <a:t>看護職員</a:t>
                      </a:r>
                      <a:endParaRPr kumimoji="1" lang="en-US" altLang="ja-JP" dirty="0" smtClean="0"/>
                    </a:p>
                  </a:txBody>
                  <a:tcPr/>
                </a:tc>
                <a:tc>
                  <a:txBody>
                    <a:bodyPr/>
                    <a:lstStyle/>
                    <a:p>
                      <a:r>
                        <a:rPr kumimoji="1" lang="ja-JP" altLang="en-US" dirty="0" smtClean="0"/>
                        <a:t>専従１人以上</a:t>
                      </a:r>
                      <a:endParaRPr kumimoji="1" lang="ja-JP" altLang="en-US" dirty="0"/>
                    </a:p>
                  </a:txBody>
                  <a:tcPr/>
                </a:tc>
              </a:tr>
              <a:tr h="739623">
                <a:tc vMerge="1">
                  <a:txBody>
                    <a:bodyPr/>
                    <a:lstStyle/>
                    <a:p>
                      <a:endParaRPr kumimoji="1" lang="ja-JP" altLang="en-US" dirty="0"/>
                    </a:p>
                  </a:txBody>
                  <a:tcPr/>
                </a:tc>
                <a:tc>
                  <a:txBody>
                    <a:bodyPr/>
                    <a:lstStyle/>
                    <a:p>
                      <a:r>
                        <a:rPr kumimoji="1" lang="ja-JP" altLang="en-US" dirty="0" smtClean="0"/>
                        <a:t>介護職員</a:t>
                      </a:r>
                      <a:endParaRPr kumimoji="1" lang="en-US" altLang="ja-JP" dirty="0" smtClean="0"/>
                    </a:p>
                  </a:txBody>
                  <a:tcPr/>
                </a:tc>
                <a:tc>
                  <a:txBody>
                    <a:bodyPr/>
                    <a:lstStyle/>
                    <a:p>
                      <a:r>
                        <a:rPr kumimoji="1" lang="ja-JP" altLang="en-US" dirty="0" smtClean="0"/>
                        <a:t>～１５人：専従１人以上　１５人～：利用者１人に専従０．２人以上</a:t>
                      </a:r>
                      <a:endParaRPr kumimoji="1" lang="en-US" altLang="ja-JP" dirty="0" smtClean="0"/>
                    </a:p>
                    <a:p>
                      <a:r>
                        <a:rPr kumimoji="1" lang="ja-JP" altLang="en-US" dirty="0" smtClean="0"/>
                        <a:t>１人以上は常勤</a:t>
                      </a:r>
                      <a:endParaRPr kumimoji="1" lang="ja-JP" altLang="en-US" dirty="0"/>
                    </a:p>
                  </a:txBody>
                  <a:tcPr/>
                </a:tc>
              </a:tr>
              <a:tr h="720080">
                <a:tc vMerge="1">
                  <a:txBody>
                    <a:bodyPr/>
                    <a:lstStyle/>
                    <a:p>
                      <a:pPr algn="ctr"/>
                      <a:endParaRPr kumimoji="1" lang="ja-JP" altLang="en-US" dirty="0"/>
                    </a:p>
                  </a:txBody>
                  <a:tcPr vert="eaVert"/>
                </a:tc>
                <a:tc>
                  <a:txBody>
                    <a:bodyPr/>
                    <a:lstStyle/>
                    <a:p>
                      <a:r>
                        <a:rPr kumimoji="1" lang="ja-JP" altLang="en-US" dirty="0" smtClean="0"/>
                        <a:t>機能訓練指導員</a:t>
                      </a:r>
                      <a:endParaRPr kumimoji="1" lang="en-US" altLang="ja-JP" dirty="0" smtClean="0"/>
                    </a:p>
                  </a:txBody>
                  <a:tcPr/>
                </a:tc>
                <a:tc>
                  <a:txBody>
                    <a:bodyPr/>
                    <a:lstStyle/>
                    <a:p>
                      <a:r>
                        <a:rPr kumimoji="1" lang="ja-JP" altLang="en-US" dirty="0" smtClean="0"/>
                        <a:t>１人以上</a:t>
                      </a:r>
                      <a:endParaRPr kumimoji="1" lang="ja-JP" altLang="en-US" dirty="0"/>
                    </a:p>
                  </a:txBody>
                  <a:tcPr/>
                </a:tc>
              </a:tr>
              <a:tr h="1239762">
                <a:tc>
                  <a:txBody>
                    <a:bodyPr/>
                    <a:lstStyle/>
                    <a:p>
                      <a:r>
                        <a:rPr kumimoji="1" lang="ja-JP" altLang="en-US" dirty="0" smtClean="0"/>
                        <a:t>設備</a:t>
                      </a:r>
                      <a:endParaRPr kumimoji="1" lang="ja-JP" altLang="en-US" dirty="0"/>
                    </a:p>
                  </a:txBody>
                  <a:tcPr/>
                </a:tc>
                <a:tc gridSpan="2">
                  <a:txBody>
                    <a:bodyPr/>
                    <a:lstStyle/>
                    <a:p>
                      <a:r>
                        <a:rPr kumimoji="1" lang="ja-JP" altLang="en-US" dirty="0" smtClean="0"/>
                        <a:t>・食堂・機能訓練室（３㎡</a:t>
                      </a:r>
                      <a:r>
                        <a:rPr kumimoji="1" lang="en-US" altLang="ja-JP" dirty="0" smtClean="0"/>
                        <a:t>×</a:t>
                      </a:r>
                      <a:r>
                        <a:rPr kumimoji="1" lang="ja-JP" altLang="en-US" dirty="0" smtClean="0"/>
                        <a:t>利用定員以上）</a:t>
                      </a:r>
                      <a:endParaRPr kumimoji="1" lang="en-US" altLang="ja-JP" dirty="0" smtClean="0"/>
                    </a:p>
                    <a:p>
                      <a:r>
                        <a:rPr kumimoji="1" lang="ja-JP" altLang="en-US" dirty="0" smtClean="0"/>
                        <a:t>・静養室・相談室・事務室</a:t>
                      </a:r>
                      <a:endParaRPr kumimoji="1" lang="en-US" altLang="ja-JP" dirty="0" smtClean="0"/>
                    </a:p>
                    <a:p>
                      <a:r>
                        <a:rPr kumimoji="1" lang="ja-JP" altLang="en-US" dirty="0" smtClean="0"/>
                        <a:t>・消火設備その他非常災害に必要な設備</a:t>
                      </a:r>
                      <a:endParaRPr kumimoji="1" lang="en-US" altLang="ja-JP" dirty="0" smtClean="0"/>
                    </a:p>
                    <a:p>
                      <a:r>
                        <a:rPr kumimoji="1" lang="ja-JP" altLang="en-US" dirty="0" smtClean="0"/>
                        <a:t>・必要なその他の設備・備品</a:t>
                      </a:r>
                      <a:endParaRPr kumimoji="1" lang="ja-JP" altLang="en-US" dirty="0"/>
                    </a:p>
                  </a:txBody>
                  <a:tcPr/>
                </a:tc>
                <a:tc hMerge="1">
                  <a:txBody>
                    <a:bodyPr/>
                    <a:lstStyle/>
                    <a:p>
                      <a:endParaRPr kumimoji="1" lang="ja-JP" altLang="en-US"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18</a:t>
            </a:fld>
            <a:endParaRPr kumimoji="1" lang="ja-JP" altLang="en-US"/>
          </a:p>
        </p:txBody>
      </p:sp>
    </p:spTree>
    <p:extLst>
      <p:ext uri="{BB962C8B-B14F-4D97-AF65-F5344CB8AC3E}">
        <p14:creationId xmlns:p14="http://schemas.microsoft.com/office/powerpoint/2010/main" val="29470045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現行相当サービスの指定基準</a:t>
            </a:r>
            <a:r>
              <a:rPr lang="en-US" altLang="ja-JP" dirty="0" smtClean="0">
                <a:solidFill>
                  <a:schemeClr val="bg1"/>
                </a:solidFill>
              </a:rPr>
              <a:t/>
            </a:r>
            <a:br>
              <a:rPr lang="en-US" altLang="ja-JP" dirty="0" smtClean="0">
                <a:solidFill>
                  <a:schemeClr val="bg1"/>
                </a:solidFill>
              </a:rPr>
            </a:br>
            <a:r>
              <a:rPr lang="ja-JP" altLang="en-US" sz="2700" dirty="0" smtClean="0">
                <a:solidFill>
                  <a:schemeClr val="bg1"/>
                </a:solidFill>
              </a:rPr>
              <a:t>（</a:t>
            </a:r>
            <a:r>
              <a:rPr lang="ja-JP" altLang="en-US" sz="2700" dirty="0">
                <a:solidFill>
                  <a:schemeClr val="bg1"/>
                </a:solidFill>
              </a:rPr>
              <a:t>訪問介護相当サービスを介護給付と一体的に実施する場合）</a:t>
            </a:r>
            <a:endParaRPr kumimoji="1" lang="ja-JP" altLang="en-US" sz="2700"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58271310"/>
              </p:ext>
            </p:extLst>
          </p:nvPr>
        </p:nvGraphicFramePr>
        <p:xfrm>
          <a:off x="15212" y="1340769"/>
          <a:ext cx="9128789" cy="5322132"/>
        </p:xfrm>
        <a:graphic>
          <a:graphicData uri="http://schemas.openxmlformats.org/drawingml/2006/table">
            <a:tbl>
              <a:tblPr firstRow="1" bandRow="1">
                <a:tableStyleId>{5C22544A-7EE6-4342-B048-85BDC9FD1C3A}</a:tableStyleId>
              </a:tblPr>
              <a:tblGrid>
                <a:gridCol w="524340"/>
                <a:gridCol w="2160240"/>
                <a:gridCol w="6444209"/>
              </a:tblGrid>
              <a:tr h="690987">
                <a:tc>
                  <a:txBody>
                    <a:bodyPr/>
                    <a:lstStyle/>
                    <a:p>
                      <a:endParaRPr kumimoji="1" lang="ja-JP" altLang="en-US" dirty="0"/>
                    </a:p>
                  </a:txBody>
                  <a:tcPr/>
                </a:tc>
                <a:tc>
                  <a:txBody>
                    <a:bodyPr/>
                    <a:lstStyle/>
                    <a:p>
                      <a:r>
                        <a:rPr kumimoji="1" lang="ja-JP" altLang="en-US" dirty="0" smtClean="0"/>
                        <a:t>項目</a:t>
                      </a:r>
                      <a:endParaRPr kumimoji="1" lang="ja-JP" altLang="en-US" dirty="0"/>
                    </a:p>
                  </a:txBody>
                  <a:tcPr/>
                </a:tc>
                <a:tc>
                  <a:txBody>
                    <a:bodyPr/>
                    <a:lstStyle/>
                    <a:p>
                      <a:r>
                        <a:rPr kumimoji="1" lang="ja-JP" altLang="en-US" dirty="0" smtClean="0"/>
                        <a:t>内容</a:t>
                      </a:r>
                      <a:endParaRPr kumimoji="1" lang="ja-JP" altLang="en-US" dirty="0"/>
                    </a:p>
                  </a:txBody>
                  <a:tcPr/>
                </a:tc>
              </a:tr>
              <a:tr h="533148">
                <a:tc>
                  <a:txBody>
                    <a:bodyPr/>
                    <a:lstStyle/>
                    <a:p>
                      <a:pPr algn="ctr"/>
                      <a:endParaRPr kumimoji="1" lang="ja-JP" altLang="en-US" dirty="0"/>
                    </a:p>
                  </a:txBody>
                  <a:tcPr vert="eaVert"/>
                </a:tc>
                <a:tc>
                  <a:txBody>
                    <a:bodyPr/>
                    <a:lstStyle/>
                    <a:p>
                      <a:r>
                        <a:rPr kumimoji="1" lang="ja-JP" altLang="en-US" dirty="0" smtClean="0"/>
                        <a:t>要支援者等と要介護者に一体的にサービスを提供する場合の基準緩和策</a:t>
                      </a:r>
                      <a:endParaRPr kumimoji="1" lang="ja-JP" altLang="en-US" dirty="0"/>
                    </a:p>
                  </a:txBody>
                  <a:tcPr/>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要支援者等と要介護者を合わせた数で通所介護相当サービス（第１号通所事業）の基準を満たすこと。</a:t>
                      </a:r>
                    </a:p>
                    <a:p>
                      <a:endParaRPr kumimoji="1" lang="ja-JP" altLang="en-US" dirty="0"/>
                    </a:p>
                  </a:txBody>
                  <a:tcPr/>
                </a:tc>
              </a:tr>
              <a:tr h="280532">
                <a:tc>
                  <a:txBody>
                    <a:bodyPr/>
                    <a:lstStyle/>
                    <a:p>
                      <a:pPr algn="ctr"/>
                      <a:endParaRPr kumimoji="1" lang="ja-JP" altLang="en-US" dirty="0"/>
                    </a:p>
                  </a:txBody>
                  <a:tcPr vert="eaVert"/>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管理者</a:t>
                      </a:r>
                    </a:p>
                  </a:txBody>
                  <a:tcPr/>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常勤・専従１人以上（兼務可）</a:t>
                      </a:r>
                      <a:endParaRPr kumimoji="1" lang="ja-JP" altLang="en-US" dirty="0"/>
                    </a:p>
                  </a:txBody>
                  <a:tcPr/>
                </a:tc>
              </a:tr>
              <a:tr h="274812">
                <a:tc rowSpan="4">
                  <a:txBody>
                    <a:bodyPr/>
                    <a:lstStyle/>
                    <a:p>
                      <a:pPr algn="ctr"/>
                      <a:r>
                        <a:rPr kumimoji="1" lang="ja-JP" altLang="en-US" dirty="0" smtClean="0"/>
                        <a:t>従事者</a:t>
                      </a:r>
                      <a:endParaRPr kumimoji="1" lang="ja-JP" altLang="en-US" dirty="0"/>
                    </a:p>
                  </a:txBody>
                  <a:tcPr vert="eaVert"/>
                </a:tc>
                <a:tc>
                  <a:txBody>
                    <a:bodyPr/>
                    <a:lstStyle/>
                    <a:p>
                      <a:r>
                        <a:rPr kumimoji="1" lang="ja-JP" altLang="en-US" dirty="0" smtClean="0"/>
                        <a:t>生活相談員</a:t>
                      </a:r>
                      <a:endParaRPr kumimoji="1" lang="ja-JP" altLang="en-US" dirty="0"/>
                    </a:p>
                  </a:txBody>
                  <a:tcPr/>
                </a:tc>
                <a:tc>
                  <a:txBody>
                    <a:bodyPr/>
                    <a:lstStyle/>
                    <a:p>
                      <a:r>
                        <a:rPr kumimoji="1" lang="ja-JP" altLang="en-US" dirty="0" smtClean="0"/>
                        <a:t>専従１人以上、１人以上は常勤　</a:t>
                      </a:r>
                      <a:endParaRPr kumimoji="1" lang="ja-JP" altLang="en-US" dirty="0"/>
                    </a:p>
                  </a:txBody>
                  <a:tcPr/>
                </a:tc>
              </a:tr>
              <a:tr h="197084">
                <a:tc vMerge="1">
                  <a:txBody>
                    <a:bodyPr/>
                    <a:lstStyle/>
                    <a:p>
                      <a:endParaRPr kumimoji="1" lang="ja-JP" altLang="en-US" dirty="0"/>
                    </a:p>
                  </a:txBody>
                  <a:tcPr/>
                </a:tc>
                <a:tc>
                  <a:txBody>
                    <a:bodyPr/>
                    <a:lstStyle/>
                    <a:p>
                      <a:r>
                        <a:rPr kumimoji="1" lang="ja-JP" altLang="en-US" dirty="0" smtClean="0"/>
                        <a:t>看護職員</a:t>
                      </a:r>
                      <a:endParaRPr kumimoji="1" lang="en-US" altLang="ja-JP" dirty="0" smtClean="0"/>
                    </a:p>
                  </a:txBody>
                  <a:tcPr/>
                </a:tc>
                <a:tc>
                  <a:txBody>
                    <a:bodyPr/>
                    <a:lstStyle/>
                    <a:p>
                      <a:r>
                        <a:rPr kumimoji="1" lang="ja-JP" altLang="en-US" dirty="0" smtClean="0"/>
                        <a:t>専従１人以上</a:t>
                      </a:r>
                      <a:endParaRPr kumimoji="1" lang="ja-JP" altLang="en-US" dirty="0"/>
                    </a:p>
                  </a:txBody>
                  <a:tcPr/>
                </a:tc>
              </a:tr>
              <a:tr h="739623">
                <a:tc vMerge="1">
                  <a:txBody>
                    <a:bodyPr/>
                    <a:lstStyle/>
                    <a:p>
                      <a:endParaRPr kumimoji="1" lang="ja-JP" altLang="en-US" dirty="0"/>
                    </a:p>
                  </a:txBody>
                  <a:tcPr/>
                </a:tc>
                <a:tc>
                  <a:txBody>
                    <a:bodyPr/>
                    <a:lstStyle/>
                    <a:p>
                      <a:r>
                        <a:rPr kumimoji="1" lang="ja-JP" altLang="en-US" dirty="0" smtClean="0"/>
                        <a:t>介護職員</a:t>
                      </a:r>
                      <a:endParaRPr kumimoji="1" lang="en-US" altLang="ja-JP" dirty="0" smtClean="0"/>
                    </a:p>
                  </a:txBody>
                  <a:tcPr/>
                </a:tc>
                <a:tc>
                  <a:txBody>
                    <a:bodyPr/>
                    <a:lstStyle/>
                    <a:p>
                      <a:r>
                        <a:rPr kumimoji="1" lang="ja-JP" altLang="en-US" dirty="0" smtClean="0"/>
                        <a:t>～１５人：専従１人以上　１５人～：利用者１人に専従０．２人以上</a:t>
                      </a:r>
                      <a:endParaRPr kumimoji="1" lang="en-US" altLang="ja-JP" dirty="0" smtClean="0"/>
                    </a:p>
                    <a:p>
                      <a:r>
                        <a:rPr kumimoji="1" lang="ja-JP" altLang="en-US" dirty="0" smtClean="0"/>
                        <a:t>１人以上は常勤</a:t>
                      </a:r>
                      <a:endParaRPr kumimoji="1" lang="ja-JP" altLang="en-US" dirty="0"/>
                    </a:p>
                  </a:txBody>
                  <a:tcPr/>
                </a:tc>
              </a:tr>
              <a:tr h="332997">
                <a:tc vMerge="1">
                  <a:txBody>
                    <a:bodyPr/>
                    <a:lstStyle/>
                    <a:p>
                      <a:pPr algn="ctr"/>
                      <a:endParaRPr kumimoji="1" lang="ja-JP" altLang="en-US" dirty="0"/>
                    </a:p>
                  </a:txBody>
                  <a:tcPr vert="eaVert"/>
                </a:tc>
                <a:tc>
                  <a:txBody>
                    <a:bodyPr/>
                    <a:lstStyle/>
                    <a:p>
                      <a:r>
                        <a:rPr kumimoji="1" lang="ja-JP" altLang="en-US" dirty="0" smtClean="0"/>
                        <a:t>機能訓練指導員</a:t>
                      </a:r>
                      <a:endParaRPr kumimoji="1" lang="en-US" altLang="ja-JP" dirty="0" smtClean="0"/>
                    </a:p>
                  </a:txBody>
                  <a:tcPr/>
                </a:tc>
                <a:tc>
                  <a:txBody>
                    <a:bodyPr/>
                    <a:lstStyle/>
                    <a:p>
                      <a:r>
                        <a:rPr kumimoji="1" lang="ja-JP" altLang="en-US" dirty="0" smtClean="0"/>
                        <a:t>１人以上</a:t>
                      </a:r>
                      <a:endParaRPr kumimoji="1" lang="ja-JP" altLang="en-US" dirty="0"/>
                    </a:p>
                  </a:txBody>
                  <a:tcPr/>
                </a:tc>
              </a:tr>
              <a:tr h="1239762">
                <a:tc>
                  <a:txBody>
                    <a:bodyPr/>
                    <a:lstStyle/>
                    <a:p>
                      <a:pPr algn="ctr"/>
                      <a:r>
                        <a:rPr kumimoji="1" lang="ja-JP" altLang="en-US" dirty="0" smtClean="0"/>
                        <a:t>設備</a:t>
                      </a:r>
                      <a:endParaRPr kumimoji="1" lang="ja-JP" altLang="en-US" dirty="0"/>
                    </a:p>
                  </a:txBody>
                  <a:tcPr/>
                </a:tc>
                <a:tc gridSpan="2">
                  <a:txBody>
                    <a:bodyPr/>
                    <a:lstStyle/>
                    <a:p>
                      <a:r>
                        <a:rPr kumimoji="1" lang="ja-JP" altLang="en-US" dirty="0" smtClean="0"/>
                        <a:t>・食堂・機能訓練室（３㎡</a:t>
                      </a:r>
                      <a:r>
                        <a:rPr kumimoji="1" lang="en-US" altLang="ja-JP" dirty="0" smtClean="0"/>
                        <a:t>×</a:t>
                      </a:r>
                      <a:r>
                        <a:rPr kumimoji="1" lang="ja-JP" altLang="en-US" dirty="0" smtClean="0"/>
                        <a:t>利用定員以上）</a:t>
                      </a:r>
                      <a:endParaRPr kumimoji="1" lang="en-US" altLang="ja-JP" dirty="0" smtClean="0"/>
                    </a:p>
                    <a:p>
                      <a:r>
                        <a:rPr kumimoji="1" lang="ja-JP" altLang="en-US" dirty="0" smtClean="0"/>
                        <a:t>・静養室・相談室・事務室</a:t>
                      </a:r>
                      <a:endParaRPr kumimoji="1" lang="en-US" altLang="ja-JP" dirty="0" smtClean="0"/>
                    </a:p>
                    <a:p>
                      <a:r>
                        <a:rPr kumimoji="1" lang="ja-JP" altLang="en-US" dirty="0" smtClean="0"/>
                        <a:t>・消火設備その他非常災害に必要な設備</a:t>
                      </a:r>
                      <a:endParaRPr kumimoji="1" lang="en-US" altLang="ja-JP" dirty="0" smtClean="0"/>
                    </a:p>
                    <a:p>
                      <a:r>
                        <a:rPr kumimoji="1" lang="ja-JP" altLang="en-US" dirty="0" smtClean="0"/>
                        <a:t>・必要なその他の設備・備品</a:t>
                      </a:r>
                      <a:endParaRPr kumimoji="1" lang="ja-JP" altLang="en-US" dirty="0"/>
                    </a:p>
                  </a:txBody>
                  <a:tcPr/>
                </a:tc>
                <a:tc hMerge="1">
                  <a:txBody>
                    <a:bodyPr/>
                    <a:lstStyle/>
                    <a:p>
                      <a:endParaRPr kumimoji="1" lang="ja-JP" altLang="en-US"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19</a:t>
            </a:fld>
            <a:endParaRPr kumimoji="1" lang="ja-JP" altLang="en-US"/>
          </a:p>
        </p:txBody>
      </p:sp>
    </p:spTree>
    <p:extLst>
      <p:ext uri="{BB962C8B-B14F-4D97-AF65-F5344CB8AC3E}">
        <p14:creationId xmlns:p14="http://schemas.microsoft.com/office/powerpoint/2010/main" val="22197210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kumimoji="1" lang="ja-JP" altLang="en-US" dirty="0" smtClean="0">
                <a:solidFill>
                  <a:schemeClr val="bg1"/>
                </a:solidFill>
              </a:rPr>
              <a:t>新しい介護予防・日常生活支援総合事業への移行①</a:t>
            </a:r>
            <a:endParaRPr kumimoji="1" lang="ja-JP" altLang="en-US" dirty="0">
              <a:solidFill>
                <a:schemeClr val="bg1"/>
              </a:solidFill>
            </a:endParaRPr>
          </a:p>
        </p:txBody>
      </p:sp>
      <p:sp>
        <p:nvSpPr>
          <p:cNvPr id="3" name="コンテンツ プレースホルダー 2"/>
          <p:cNvSpPr>
            <a:spLocks noGrp="1"/>
          </p:cNvSpPr>
          <p:nvPr>
            <p:ph idx="1"/>
          </p:nvPr>
        </p:nvSpPr>
        <p:spPr>
          <a:xfrm>
            <a:off x="39269" y="2132856"/>
            <a:ext cx="9144000" cy="4464496"/>
          </a:xfrm>
        </p:spPr>
        <p:txBody>
          <a:bodyPr>
            <a:normAutofit/>
          </a:bodyPr>
          <a:lstStyle/>
          <a:p>
            <a:r>
              <a:rPr kumimoji="1" lang="ja-JP" altLang="en-US" sz="2800" dirty="0" smtClean="0"/>
              <a:t>平成２６年の介護保険法の改正に基づき、予防給付のうち、「予防訪問介護」、「予防通所介護」が全国一律の給付制度から市町村が地域の実情に基づいてサービスを提供する「介護予防・日常生活支援総合事業」に移行することになります。</a:t>
            </a:r>
            <a:endParaRPr kumimoji="1" lang="en-US" altLang="ja-JP" sz="2800" dirty="0" smtClean="0"/>
          </a:p>
          <a:p>
            <a:endParaRPr kumimoji="1" lang="en-US" altLang="ja-JP" sz="2800" dirty="0" smtClean="0"/>
          </a:p>
          <a:p>
            <a:r>
              <a:rPr lang="ja-JP" altLang="en-US" sz="2800" dirty="0" smtClean="0"/>
              <a:t>この制度改正の背景には</a:t>
            </a:r>
            <a:r>
              <a:rPr kumimoji="1" lang="ja-JP" altLang="en-US" sz="2800" dirty="0" smtClean="0"/>
              <a:t>、今後１０年で、後期高齢者人口</a:t>
            </a:r>
            <a:r>
              <a:rPr lang="ja-JP" altLang="en-US" sz="2800" dirty="0" smtClean="0"/>
              <a:t>は</a:t>
            </a:r>
            <a:r>
              <a:rPr kumimoji="1" lang="ja-JP" altLang="en-US" sz="2800" dirty="0" smtClean="0"/>
              <a:t>急激</a:t>
            </a:r>
            <a:r>
              <a:rPr lang="ja-JP" altLang="en-US" sz="2800" dirty="0"/>
              <a:t>に</a:t>
            </a:r>
            <a:r>
              <a:rPr kumimoji="1" lang="ja-JP" altLang="en-US" sz="2800" dirty="0" smtClean="0"/>
              <a:t>増加することが見込まれる一方で、働き手（支える側）となる６５歳未満人口は減少が見込まれます。</a:t>
            </a:r>
            <a:endParaRPr kumimoji="1" lang="ja-JP" altLang="en-US" sz="2800" dirty="0"/>
          </a:p>
        </p:txBody>
      </p:sp>
      <p:sp>
        <p:nvSpPr>
          <p:cNvPr id="5" name="角丸四角形 4"/>
          <p:cNvSpPr/>
          <p:nvPr/>
        </p:nvSpPr>
        <p:spPr>
          <a:xfrm>
            <a:off x="35496" y="1268760"/>
            <a:ext cx="4176464"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3200" dirty="0" smtClean="0">
                <a:solidFill>
                  <a:schemeClr val="bg1"/>
                </a:solidFill>
              </a:rPr>
              <a:t>制度改正の趣旨</a:t>
            </a:r>
            <a:endParaRPr kumimoji="1" lang="ja-JP" altLang="en-US" sz="3200" dirty="0">
              <a:solidFill>
                <a:schemeClr val="bg1"/>
              </a:solidFill>
            </a:endParaRPr>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2</a:t>
            </a:fld>
            <a:endParaRPr kumimoji="1" lang="ja-JP" altLang="en-US"/>
          </a:p>
        </p:txBody>
      </p:sp>
    </p:spTree>
    <p:extLst>
      <p:ext uri="{BB962C8B-B14F-4D97-AF65-F5344CB8AC3E}">
        <p14:creationId xmlns:p14="http://schemas.microsoft.com/office/powerpoint/2010/main" val="33310353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短期集中介護予防サービスの概要</a:t>
            </a:r>
            <a:endParaRPr kumimoji="1" lang="ja-JP" altLang="en-US" dirty="0">
              <a:solidFill>
                <a:schemeClr val="bg1"/>
              </a:solidFill>
            </a:endParaRPr>
          </a:p>
        </p:txBody>
      </p:sp>
      <p:sp>
        <p:nvSpPr>
          <p:cNvPr id="25" name="コンテンツ プレースホルダー 2"/>
          <p:cNvSpPr>
            <a:spLocks noGrp="1"/>
          </p:cNvSpPr>
          <p:nvPr>
            <p:ph idx="1"/>
          </p:nvPr>
        </p:nvSpPr>
        <p:spPr>
          <a:xfrm>
            <a:off x="0" y="1124744"/>
            <a:ext cx="9144000" cy="1440160"/>
          </a:xfrm>
        </p:spPr>
        <p:txBody>
          <a:bodyPr>
            <a:normAutofit/>
          </a:bodyPr>
          <a:lstStyle/>
          <a:p>
            <a:pPr marL="0" indent="0">
              <a:buNone/>
            </a:pPr>
            <a:r>
              <a:rPr lang="ja-JP" altLang="en-US" sz="2000" dirty="0" smtClean="0"/>
              <a:t>○短期集中予防サービスに</a:t>
            </a:r>
            <a:r>
              <a:rPr lang="ja-JP" altLang="en-US" sz="2000" dirty="0"/>
              <a:t>ついては、身体機能等の低下がみられるが、短期間（３～６か月）に集中的な支援により改善が見込まれる方を対象に保健・医療の専門職により提供される訪問又は通所型のサービスとなる。</a:t>
            </a:r>
            <a:endParaRPr lang="en-US" altLang="ja-JP" sz="2000" dirty="0"/>
          </a:p>
        </p:txBody>
      </p:sp>
      <p:graphicFrame>
        <p:nvGraphicFramePr>
          <p:cNvPr id="4" name="表 3"/>
          <p:cNvGraphicFramePr>
            <a:graphicFrameLocks noGrp="1"/>
          </p:cNvGraphicFramePr>
          <p:nvPr>
            <p:extLst>
              <p:ext uri="{D42A27DB-BD31-4B8C-83A1-F6EECF244321}">
                <p14:modId xmlns:p14="http://schemas.microsoft.com/office/powerpoint/2010/main" val="2014249562"/>
              </p:ext>
            </p:extLst>
          </p:nvPr>
        </p:nvGraphicFramePr>
        <p:xfrm>
          <a:off x="35496" y="2127840"/>
          <a:ext cx="9036496" cy="4541520"/>
        </p:xfrm>
        <a:graphic>
          <a:graphicData uri="http://schemas.openxmlformats.org/drawingml/2006/table">
            <a:tbl>
              <a:tblPr firstRow="1" bandRow="1">
                <a:tableStyleId>{5940675A-B579-460E-94D1-54222C63F5DA}</a:tableStyleId>
              </a:tblPr>
              <a:tblGrid>
                <a:gridCol w="1314398"/>
                <a:gridCol w="3943200"/>
                <a:gridCol w="3778898"/>
              </a:tblGrid>
              <a:tr h="561582">
                <a:tc>
                  <a:txBody>
                    <a:bodyPr/>
                    <a:lstStyle/>
                    <a:p>
                      <a:r>
                        <a:rPr kumimoji="1" lang="ja-JP" altLang="en-US" sz="1600" dirty="0" smtClean="0"/>
                        <a:t>サービス</a:t>
                      </a:r>
                      <a:endParaRPr kumimoji="1" lang="en-US" altLang="ja-JP" sz="1600" dirty="0" smtClean="0"/>
                    </a:p>
                    <a:p>
                      <a:r>
                        <a:rPr kumimoji="1" lang="ja-JP" altLang="en-US" sz="1600" dirty="0" smtClean="0"/>
                        <a:t>種別</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訪問型短期集中予防サービス</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通所型短期集中予防サービス</a:t>
                      </a:r>
                      <a:endParaRPr kumimoji="1" lang="ja-JP" altLang="en-US" sz="1600" dirty="0"/>
                    </a:p>
                  </a:txBody>
                  <a:tcPr/>
                </a:tc>
              </a:tr>
              <a:tr h="561582">
                <a:tc>
                  <a:txBody>
                    <a:bodyPr/>
                    <a:lstStyle/>
                    <a:p>
                      <a:r>
                        <a:rPr kumimoji="1" lang="ja-JP" altLang="en-US" sz="1600" dirty="0" smtClean="0"/>
                        <a:t>概要</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理学療法士による訪問指導</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運動器の機能向上を目的としたプログラムの実施</a:t>
                      </a:r>
                      <a:endParaRPr kumimoji="1" lang="ja-JP" altLang="en-US" sz="1600" dirty="0"/>
                    </a:p>
                  </a:txBody>
                  <a:tcPr/>
                </a:tc>
              </a:tr>
              <a:tr h="1743860">
                <a:tc>
                  <a:txBody>
                    <a:bodyPr/>
                    <a:lstStyle/>
                    <a:p>
                      <a:r>
                        <a:rPr kumimoji="1" lang="ja-JP" altLang="en-US" sz="1600" dirty="0" smtClean="0"/>
                        <a:t>対象者</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・体力の改善に向けた支援が必要な人で屋内歩行が不安定な人</a:t>
                      </a:r>
                      <a:endParaRPr kumimoji="1" lang="en-US" altLang="ja-JP" sz="1600" dirty="0" smtClean="0"/>
                    </a:p>
                    <a:p>
                      <a:r>
                        <a:rPr kumimoji="1" lang="ja-JP" altLang="en-US" sz="1600" dirty="0" smtClean="0"/>
                        <a:t>・日常生活動作（ＡＤＬ）や手段的日常生活動作（ＩＡＤＬ）の改善に向けた支援が必要な人</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・病気やけがにより一時的に状態が低下した人や加齢に伴う衰えにより状態が低下した人</a:t>
                      </a:r>
                      <a:endParaRPr kumimoji="1" lang="en-US" altLang="ja-JP" sz="1600" dirty="0" smtClean="0"/>
                    </a:p>
                    <a:p>
                      <a:r>
                        <a:rPr kumimoji="1" lang="ja-JP" altLang="en-US" sz="1600" dirty="0" smtClean="0"/>
                        <a:t>・体力の改善に向けた支援が必要な人</a:t>
                      </a:r>
                      <a:endParaRPr kumimoji="1" lang="en-US" altLang="ja-JP" sz="1600" dirty="0" smtClean="0"/>
                    </a:p>
                    <a:p>
                      <a:r>
                        <a:rPr kumimoji="1" lang="ja-JP" altLang="en-US" sz="1600" dirty="0" smtClean="0"/>
                        <a:t>・短期間集中的に専門的な支援を実施することにより生活機能維持、拡大が見込める人</a:t>
                      </a:r>
                      <a:endParaRPr kumimoji="1" lang="en-US" altLang="ja-JP" sz="1600" dirty="0" smtClean="0"/>
                    </a:p>
                  </a:txBody>
                  <a:tcPr/>
                </a:tc>
              </a:tr>
              <a:tr h="325126">
                <a:tc>
                  <a:txBody>
                    <a:bodyPr/>
                    <a:lstStyle/>
                    <a:p>
                      <a:r>
                        <a:rPr kumimoji="1" lang="ja-JP" altLang="en-US" sz="1600" dirty="0" smtClean="0"/>
                        <a:t>実施方法</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委託</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委託</a:t>
                      </a:r>
                      <a:endParaRPr kumimoji="1" lang="ja-JP" altLang="en-US" sz="1600" dirty="0"/>
                    </a:p>
                  </a:txBody>
                  <a:tcPr/>
                </a:tc>
              </a:tr>
              <a:tr h="561582">
                <a:tc>
                  <a:txBody>
                    <a:bodyPr/>
                    <a:lstStyle/>
                    <a:p>
                      <a:r>
                        <a:rPr kumimoji="1" lang="ja-JP" altLang="en-US" sz="1600" dirty="0" smtClean="0"/>
                        <a:t>サービス</a:t>
                      </a:r>
                      <a:endParaRPr kumimoji="1" lang="en-US" altLang="ja-JP" sz="1600" dirty="0" smtClean="0"/>
                    </a:p>
                    <a:p>
                      <a:r>
                        <a:rPr kumimoji="1" lang="ja-JP" altLang="en-US" sz="1600" dirty="0" smtClean="0"/>
                        <a:t>提供者</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理学療法士</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通所介護事業所</a:t>
                      </a:r>
                      <a:endParaRPr kumimoji="1" lang="ja-JP" altLang="en-US" sz="1600" dirty="0"/>
                    </a:p>
                  </a:txBody>
                  <a:tcPr/>
                </a:tc>
              </a:tr>
              <a:tr h="325126">
                <a:tc>
                  <a:txBody>
                    <a:bodyPr/>
                    <a:lstStyle/>
                    <a:p>
                      <a:r>
                        <a:rPr kumimoji="1" lang="ja-JP" altLang="en-US" sz="1600" dirty="0" smtClean="0"/>
                        <a:t>単価</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検討中</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検討中</a:t>
                      </a:r>
                      <a:endParaRPr kumimoji="1" lang="ja-JP" altLang="en-US" sz="1600" dirty="0"/>
                    </a:p>
                  </a:txBody>
                  <a:tcPr/>
                </a:tc>
              </a:tr>
              <a:tr h="335279">
                <a:tc>
                  <a:txBody>
                    <a:bodyPr/>
                    <a:lstStyle/>
                    <a:p>
                      <a:r>
                        <a:rPr kumimoji="1" lang="ja-JP" altLang="en-US" sz="1600" dirty="0" smtClean="0"/>
                        <a:t>利用者負担</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１割負担</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１割負担</a:t>
                      </a:r>
                      <a:endParaRPr kumimoji="1" lang="ja-JP" altLang="en-US" sz="1600" dirty="0"/>
                    </a:p>
                  </a:txBody>
                  <a:tcPr/>
                </a:tc>
              </a:tr>
            </a:tbl>
          </a:graphicData>
        </a:graphic>
      </p:graphicFrame>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20</a:t>
            </a:fld>
            <a:endParaRPr kumimoji="1" lang="ja-JP" altLang="en-US"/>
          </a:p>
        </p:txBody>
      </p:sp>
    </p:spTree>
    <p:extLst>
      <p:ext uri="{BB962C8B-B14F-4D97-AF65-F5344CB8AC3E}">
        <p14:creationId xmlns:p14="http://schemas.microsoft.com/office/powerpoint/2010/main" val="27012094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直線コネクタ 23"/>
          <p:cNvCxnSpPr/>
          <p:nvPr/>
        </p:nvCxnSpPr>
        <p:spPr>
          <a:xfrm>
            <a:off x="5796136" y="2636912"/>
            <a:ext cx="0" cy="2412000"/>
          </a:xfrm>
          <a:prstGeom prst="line">
            <a:avLst/>
          </a:prstGeom>
          <a:ln w="6032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4530435" y="2595659"/>
            <a:ext cx="0" cy="2412000"/>
          </a:xfrm>
          <a:prstGeom prst="line">
            <a:avLst/>
          </a:prstGeom>
          <a:ln w="6032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事業所指定の切り替えついて</a:t>
            </a:r>
            <a:endParaRPr kumimoji="1" lang="ja-JP" altLang="en-US" dirty="0">
              <a:solidFill>
                <a:schemeClr val="bg1"/>
              </a:solidFill>
            </a:endParaRPr>
          </a:p>
        </p:txBody>
      </p:sp>
      <p:sp>
        <p:nvSpPr>
          <p:cNvPr id="25" name="コンテンツ プレースホルダー 2"/>
          <p:cNvSpPr>
            <a:spLocks noGrp="1"/>
          </p:cNvSpPr>
          <p:nvPr>
            <p:ph idx="1"/>
          </p:nvPr>
        </p:nvSpPr>
        <p:spPr>
          <a:xfrm>
            <a:off x="-36512" y="1124744"/>
            <a:ext cx="9144000" cy="792088"/>
          </a:xfrm>
        </p:spPr>
        <p:txBody>
          <a:bodyPr>
            <a:normAutofit/>
          </a:bodyPr>
          <a:lstStyle/>
          <a:p>
            <a:pPr marL="0" indent="0">
              <a:buNone/>
            </a:pPr>
            <a:r>
              <a:rPr lang="ja-JP" altLang="en-US" sz="1800" dirty="0" smtClean="0"/>
              <a:t>～おさらい～</a:t>
            </a:r>
            <a:endParaRPr lang="en-US" altLang="ja-JP" sz="1800" dirty="0" smtClean="0"/>
          </a:p>
          <a:p>
            <a:pPr marL="0" indent="0">
              <a:buNone/>
            </a:pPr>
            <a:r>
              <a:rPr lang="ja-JP" altLang="en-US" sz="1800" dirty="0" smtClean="0"/>
              <a:t>見直し対象は、</a:t>
            </a:r>
            <a:r>
              <a:rPr lang="ja-JP" altLang="en-US" sz="1800" b="1" u="sng" dirty="0" smtClean="0"/>
              <a:t>介護予防の訪問介護及び通所介護</a:t>
            </a:r>
            <a:r>
              <a:rPr lang="ja-JP" altLang="en-US" sz="1800" dirty="0" smtClean="0"/>
              <a:t>の事業所です。</a:t>
            </a:r>
            <a:endParaRPr lang="en-US" altLang="ja-JP" sz="1800" dirty="0"/>
          </a:p>
        </p:txBody>
      </p:sp>
      <p:graphicFrame>
        <p:nvGraphicFramePr>
          <p:cNvPr id="6" name="図表 5"/>
          <p:cNvGraphicFramePr/>
          <p:nvPr>
            <p:extLst>
              <p:ext uri="{D42A27DB-BD31-4B8C-83A1-F6EECF244321}">
                <p14:modId xmlns:p14="http://schemas.microsoft.com/office/powerpoint/2010/main" val="2094688442"/>
              </p:ext>
            </p:extLst>
          </p:nvPr>
        </p:nvGraphicFramePr>
        <p:xfrm>
          <a:off x="-5053" y="2636912"/>
          <a:ext cx="9144000" cy="273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テキスト ボックス 6"/>
          <p:cNvSpPr txBox="1"/>
          <p:nvPr/>
        </p:nvSpPr>
        <p:spPr>
          <a:xfrm>
            <a:off x="755576" y="3068960"/>
            <a:ext cx="1440160" cy="369332"/>
          </a:xfrm>
          <a:prstGeom prst="rect">
            <a:avLst/>
          </a:prstGeom>
          <a:noFill/>
        </p:spPr>
        <p:txBody>
          <a:bodyPr wrap="square" rtlCol="0">
            <a:spAutoFit/>
          </a:bodyPr>
          <a:lstStyle/>
          <a:p>
            <a:r>
              <a:rPr kumimoji="1" lang="ja-JP" altLang="en-US" dirty="0" smtClean="0"/>
              <a:t>介護予防</a:t>
            </a:r>
            <a:endParaRPr kumimoji="1" lang="ja-JP" altLang="en-US" dirty="0"/>
          </a:p>
        </p:txBody>
      </p:sp>
      <p:sp>
        <p:nvSpPr>
          <p:cNvPr id="9" name="テキスト ボックス 8"/>
          <p:cNvSpPr txBox="1"/>
          <p:nvPr/>
        </p:nvSpPr>
        <p:spPr>
          <a:xfrm>
            <a:off x="755576" y="4427820"/>
            <a:ext cx="1440160" cy="369332"/>
          </a:xfrm>
          <a:prstGeom prst="rect">
            <a:avLst/>
          </a:prstGeom>
          <a:noFill/>
        </p:spPr>
        <p:txBody>
          <a:bodyPr wrap="square" rtlCol="0">
            <a:spAutoFit/>
          </a:bodyPr>
          <a:lstStyle/>
          <a:p>
            <a:r>
              <a:rPr kumimoji="1" lang="ja-JP" altLang="en-US" dirty="0" smtClean="0"/>
              <a:t>総合事業</a:t>
            </a:r>
            <a:endParaRPr kumimoji="1" lang="ja-JP" altLang="en-US" dirty="0"/>
          </a:p>
        </p:txBody>
      </p:sp>
      <p:cxnSp>
        <p:nvCxnSpPr>
          <p:cNvPr id="13" name="直線コネクタ 12"/>
          <p:cNvCxnSpPr/>
          <p:nvPr/>
        </p:nvCxnSpPr>
        <p:spPr>
          <a:xfrm>
            <a:off x="6416498" y="2637224"/>
            <a:ext cx="0" cy="2412000"/>
          </a:xfrm>
          <a:prstGeom prst="line">
            <a:avLst/>
          </a:prstGeom>
          <a:ln w="6032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3923928" y="2373433"/>
            <a:ext cx="1116000" cy="292388"/>
          </a:xfrm>
          <a:prstGeom prst="rect">
            <a:avLst/>
          </a:prstGeom>
          <a:solidFill>
            <a:schemeClr val="bg1"/>
          </a:solidFill>
        </p:spPr>
        <p:txBody>
          <a:bodyPr wrap="square" rtlCol="0">
            <a:spAutoFit/>
          </a:bodyPr>
          <a:lstStyle/>
          <a:p>
            <a:r>
              <a:rPr kumimoji="1" lang="ja-JP" altLang="en-US" sz="1300" dirty="0" smtClean="0"/>
              <a:t>Ｈ２７．３．３１</a:t>
            </a:r>
            <a:endParaRPr kumimoji="1" lang="ja-JP" altLang="en-US" sz="1300" dirty="0"/>
          </a:p>
        </p:txBody>
      </p:sp>
      <p:sp>
        <p:nvSpPr>
          <p:cNvPr id="15" name="テキスト ボックス 14"/>
          <p:cNvSpPr txBox="1"/>
          <p:nvPr/>
        </p:nvSpPr>
        <p:spPr>
          <a:xfrm>
            <a:off x="6264312" y="2373433"/>
            <a:ext cx="1116000" cy="292388"/>
          </a:xfrm>
          <a:prstGeom prst="rect">
            <a:avLst/>
          </a:prstGeom>
          <a:solidFill>
            <a:schemeClr val="bg1"/>
          </a:solidFill>
        </p:spPr>
        <p:txBody>
          <a:bodyPr wrap="square" rtlCol="0">
            <a:spAutoFit/>
          </a:bodyPr>
          <a:lstStyle/>
          <a:p>
            <a:r>
              <a:rPr kumimoji="1" lang="ja-JP" altLang="en-US" sz="1300" dirty="0" smtClean="0"/>
              <a:t>Ｈ３０．３．３１</a:t>
            </a:r>
            <a:endParaRPr kumimoji="1" lang="ja-JP" altLang="en-US" sz="1300" dirty="0"/>
          </a:p>
        </p:txBody>
      </p:sp>
      <p:sp>
        <p:nvSpPr>
          <p:cNvPr id="16" name="正方形/長方形 15"/>
          <p:cNvSpPr/>
          <p:nvPr/>
        </p:nvSpPr>
        <p:spPr>
          <a:xfrm>
            <a:off x="107504" y="1872534"/>
            <a:ext cx="6552728" cy="42217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ja-JP" altLang="en-US" b="1" dirty="0"/>
              <a:t>既存</a:t>
            </a:r>
            <a:r>
              <a:rPr lang="ja-JP" altLang="en-US" dirty="0"/>
              <a:t>の</a:t>
            </a:r>
            <a:r>
              <a:rPr lang="ja-JP" altLang="en-US" dirty="0" smtClean="0"/>
              <a:t>事業所</a:t>
            </a:r>
            <a:r>
              <a:rPr lang="ja-JP" altLang="en-US" sz="1400" dirty="0" smtClean="0"/>
              <a:t>（</a:t>
            </a:r>
            <a:r>
              <a:rPr lang="ja-JP" altLang="en-US" sz="1400" u="sng" dirty="0" smtClean="0"/>
              <a:t>Ｈ２７．３．３１まで</a:t>
            </a:r>
            <a:r>
              <a:rPr lang="ja-JP" altLang="en-US" sz="1400" dirty="0" smtClean="0"/>
              <a:t>に介護予防事業所の指定を受けていた事業所）</a:t>
            </a:r>
            <a:endParaRPr kumimoji="1" lang="ja-JP" altLang="en-US" sz="1400" dirty="0"/>
          </a:p>
        </p:txBody>
      </p:sp>
      <p:sp>
        <p:nvSpPr>
          <p:cNvPr id="17" name="正方形/長方形 16"/>
          <p:cNvSpPr/>
          <p:nvPr/>
        </p:nvSpPr>
        <p:spPr>
          <a:xfrm>
            <a:off x="5580112" y="3140968"/>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kumimoji="1" lang="ja-JP" altLang="en-US" dirty="0" smtClean="0">
                <a:solidFill>
                  <a:schemeClr val="tx1"/>
                </a:solidFill>
              </a:rPr>
              <a:t>１</a:t>
            </a:r>
            <a:endParaRPr kumimoji="1" lang="ja-JP" altLang="en-US" dirty="0">
              <a:solidFill>
                <a:schemeClr val="tx1"/>
              </a:solidFill>
            </a:endParaRPr>
          </a:p>
        </p:txBody>
      </p:sp>
      <p:sp>
        <p:nvSpPr>
          <p:cNvPr id="19" name="正方形/長方形 18"/>
          <p:cNvSpPr/>
          <p:nvPr/>
        </p:nvSpPr>
        <p:spPr>
          <a:xfrm>
            <a:off x="5148064" y="4694701"/>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kumimoji="1" lang="ja-JP" altLang="en-US" dirty="0" smtClean="0">
                <a:solidFill>
                  <a:schemeClr val="tx1"/>
                </a:solidFill>
              </a:rPr>
              <a:t>２</a:t>
            </a:r>
            <a:endParaRPr kumimoji="1" lang="ja-JP" altLang="en-US" dirty="0">
              <a:solidFill>
                <a:schemeClr val="tx1"/>
              </a:solidFill>
            </a:endParaRPr>
          </a:p>
        </p:txBody>
      </p:sp>
      <p:sp>
        <p:nvSpPr>
          <p:cNvPr id="20" name="正方形/長方形 19"/>
          <p:cNvSpPr/>
          <p:nvPr/>
        </p:nvSpPr>
        <p:spPr>
          <a:xfrm>
            <a:off x="7380312" y="4694701"/>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lang="ja-JP" altLang="en-US" dirty="0">
                <a:solidFill>
                  <a:schemeClr val="tx1"/>
                </a:solidFill>
              </a:rPr>
              <a:t>３</a:t>
            </a:r>
            <a:endParaRPr kumimoji="1" lang="ja-JP" altLang="en-US" dirty="0">
              <a:solidFill>
                <a:schemeClr val="tx1"/>
              </a:solidFill>
            </a:endParaRPr>
          </a:p>
        </p:txBody>
      </p:sp>
      <p:sp>
        <p:nvSpPr>
          <p:cNvPr id="18" name="テキスト ボックス 17"/>
          <p:cNvSpPr txBox="1"/>
          <p:nvPr/>
        </p:nvSpPr>
        <p:spPr>
          <a:xfrm>
            <a:off x="4962483" y="3645024"/>
            <a:ext cx="761645" cy="338554"/>
          </a:xfrm>
          <a:prstGeom prst="rect">
            <a:avLst/>
          </a:prstGeom>
          <a:noFill/>
        </p:spPr>
        <p:txBody>
          <a:bodyPr wrap="square" rtlCol="0">
            <a:spAutoFit/>
          </a:bodyPr>
          <a:lstStyle/>
          <a:p>
            <a:r>
              <a:rPr kumimoji="1" lang="ja-JP" altLang="en-US" sz="1600" dirty="0" smtClean="0">
                <a:solidFill>
                  <a:srgbClr val="FF0000"/>
                </a:solidFill>
              </a:rPr>
              <a:t>自動</a:t>
            </a:r>
            <a:endParaRPr kumimoji="1" lang="ja-JP" altLang="en-US" sz="1600" dirty="0">
              <a:solidFill>
                <a:srgbClr val="FF0000"/>
              </a:solidFill>
            </a:endParaRPr>
          </a:p>
        </p:txBody>
      </p:sp>
      <p:sp>
        <p:nvSpPr>
          <p:cNvPr id="22" name="テキスト ボックス 21"/>
          <p:cNvSpPr txBox="1"/>
          <p:nvPr/>
        </p:nvSpPr>
        <p:spPr>
          <a:xfrm>
            <a:off x="6444208" y="3954542"/>
            <a:ext cx="1049677" cy="338554"/>
          </a:xfrm>
          <a:prstGeom prst="rect">
            <a:avLst/>
          </a:prstGeom>
          <a:noFill/>
        </p:spPr>
        <p:txBody>
          <a:bodyPr wrap="square" rtlCol="0">
            <a:spAutoFit/>
          </a:bodyPr>
          <a:lstStyle/>
          <a:p>
            <a:r>
              <a:rPr kumimoji="1" lang="ja-JP" altLang="en-US" sz="1600" dirty="0" smtClean="0">
                <a:solidFill>
                  <a:srgbClr val="FF0000"/>
                </a:solidFill>
              </a:rPr>
              <a:t>更新申請</a:t>
            </a:r>
            <a:endParaRPr kumimoji="1" lang="ja-JP" altLang="en-US" sz="1600" dirty="0">
              <a:solidFill>
                <a:srgbClr val="FF0000"/>
              </a:solidFill>
            </a:endParaRPr>
          </a:p>
        </p:txBody>
      </p:sp>
      <p:sp>
        <p:nvSpPr>
          <p:cNvPr id="21" name="正方形/長方形 20"/>
          <p:cNvSpPr/>
          <p:nvPr/>
        </p:nvSpPr>
        <p:spPr>
          <a:xfrm>
            <a:off x="395536" y="5229200"/>
            <a:ext cx="8496944" cy="1368152"/>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kumimoji="1" lang="en-US" altLang="ja-JP" sz="1600" dirty="0" smtClean="0"/>
              <a:t>※</a:t>
            </a:r>
            <a:r>
              <a:rPr kumimoji="1" lang="ja-JP" altLang="en-US" sz="1600" dirty="0" smtClean="0"/>
              <a:t>１　広域指定なので、市外利用可能。有効期間は最大Ｈ３０．３．３１まで。それ以前に指定が</a:t>
            </a:r>
            <a:endParaRPr kumimoji="1" lang="en-US" altLang="ja-JP" sz="1600" dirty="0" smtClean="0"/>
          </a:p>
          <a:p>
            <a:r>
              <a:rPr lang="ja-JP" altLang="en-US" sz="1600" dirty="0" smtClean="0"/>
              <a:t>　</a:t>
            </a:r>
            <a:r>
              <a:rPr kumimoji="1" lang="ja-JP" altLang="en-US" sz="1600" dirty="0" smtClean="0"/>
              <a:t>切れるまではそれまでの間で、更新申請が必要。</a:t>
            </a:r>
            <a:endParaRPr kumimoji="1" lang="en-US" altLang="ja-JP" sz="1600" dirty="0" smtClean="0"/>
          </a:p>
          <a:p>
            <a:r>
              <a:rPr lang="en-US" altLang="ja-JP" sz="1600" dirty="0" smtClean="0"/>
              <a:t>※</a:t>
            </a:r>
            <a:r>
              <a:rPr lang="ja-JP" altLang="en-US" sz="1600" dirty="0" smtClean="0"/>
              <a:t>２　全国の市町村からみなし指定を受けているので、市外利用可能。</a:t>
            </a:r>
            <a:endParaRPr lang="en-US" altLang="ja-JP" sz="1600" dirty="0" smtClean="0"/>
          </a:p>
          <a:p>
            <a:r>
              <a:rPr kumimoji="1" lang="en-US" altLang="ja-JP" sz="1600" dirty="0" smtClean="0"/>
              <a:t>※</a:t>
            </a:r>
            <a:r>
              <a:rPr kumimoji="1" lang="ja-JP" altLang="en-US" sz="1600" dirty="0" smtClean="0"/>
              <a:t>３　市町村毎の指定となるため、市外者については当該市外の市町村に更新申請が必要。</a:t>
            </a:r>
            <a:endParaRPr kumimoji="1" lang="en-US" altLang="ja-JP" sz="1600" dirty="0" smtClean="0"/>
          </a:p>
          <a:p>
            <a:r>
              <a:rPr lang="ja-JP" altLang="en-US" sz="1600" dirty="0"/>
              <a:t>　</a:t>
            </a:r>
            <a:r>
              <a:rPr lang="ja-JP" altLang="en-US" sz="1600" dirty="0" smtClean="0"/>
              <a:t>ただし、市外の市町村が指定するか否かは、当該市外の市町村の判断。</a:t>
            </a:r>
            <a:endParaRPr kumimoji="1" lang="en-US" altLang="ja-JP" sz="1600" dirty="0" smtClean="0"/>
          </a:p>
          <a:p>
            <a:endParaRPr kumimoji="1" lang="ja-JP" altLang="en-US" sz="1600" dirty="0"/>
          </a:p>
        </p:txBody>
      </p:sp>
      <p:sp>
        <p:nvSpPr>
          <p:cNvPr id="26" name="テキスト ボックス 25"/>
          <p:cNvSpPr txBox="1"/>
          <p:nvPr/>
        </p:nvSpPr>
        <p:spPr>
          <a:xfrm>
            <a:off x="5111936" y="2374967"/>
            <a:ext cx="1260264" cy="292388"/>
          </a:xfrm>
          <a:prstGeom prst="rect">
            <a:avLst/>
          </a:prstGeom>
          <a:solidFill>
            <a:schemeClr val="bg1"/>
          </a:solidFill>
        </p:spPr>
        <p:txBody>
          <a:bodyPr wrap="square" rtlCol="0">
            <a:spAutoFit/>
          </a:bodyPr>
          <a:lstStyle/>
          <a:p>
            <a:pPr algn="ctr"/>
            <a:r>
              <a:rPr kumimoji="1" lang="ja-JP" altLang="en-US" sz="1300" dirty="0" smtClean="0"/>
              <a:t>総合事業開始</a:t>
            </a:r>
            <a:endParaRPr kumimoji="1" lang="ja-JP" altLang="en-US" sz="1300" dirty="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21</a:t>
            </a:fld>
            <a:endParaRPr kumimoji="1" lang="ja-JP" altLang="en-US"/>
          </a:p>
        </p:txBody>
      </p:sp>
    </p:spTree>
    <p:extLst>
      <p:ext uri="{BB962C8B-B14F-4D97-AF65-F5344CB8AC3E}">
        <p14:creationId xmlns:p14="http://schemas.microsoft.com/office/powerpoint/2010/main" val="8150827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指定手続き</a:t>
            </a:r>
            <a:endParaRPr kumimoji="1" lang="ja-JP" altLang="en-US" dirty="0">
              <a:solidFill>
                <a:schemeClr val="bg1"/>
              </a:solidFill>
            </a:endParaRPr>
          </a:p>
        </p:txBody>
      </p:sp>
      <p:sp>
        <p:nvSpPr>
          <p:cNvPr id="25" name="コンテンツ プレースホルダー 2"/>
          <p:cNvSpPr>
            <a:spLocks noGrp="1"/>
          </p:cNvSpPr>
          <p:nvPr>
            <p:ph idx="1"/>
          </p:nvPr>
        </p:nvSpPr>
        <p:spPr>
          <a:xfrm>
            <a:off x="-36512" y="1124744"/>
            <a:ext cx="9144000" cy="792088"/>
          </a:xfrm>
        </p:spPr>
        <p:txBody>
          <a:bodyPr>
            <a:normAutofit fontScale="92500" lnSpcReduction="20000"/>
          </a:bodyPr>
          <a:lstStyle/>
          <a:p>
            <a:pPr marL="0" indent="0">
              <a:buNone/>
            </a:pPr>
            <a:r>
              <a:rPr lang="ja-JP" altLang="en-US" sz="2000" dirty="0" smtClean="0"/>
              <a:t>平成２９年４月から総合事業サービスへの移行に当たり、以下の手続きにより指定を行います</a:t>
            </a:r>
            <a:r>
              <a:rPr lang="ja-JP" altLang="en-US" sz="2000" dirty="0" smtClean="0"/>
              <a:t>。ただし、平成２７年３月３１日までに訪問介護及び通所介護の県知事の指定を受けた事業所は、手続きは不要です。</a:t>
            </a:r>
            <a:endParaRPr lang="en-US" altLang="ja-JP" sz="2000" dirty="0"/>
          </a:p>
        </p:txBody>
      </p:sp>
      <p:graphicFrame>
        <p:nvGraphicFramePr>
          <p:cNvPr id="3" name="表 2"/>
          <p:cNvGraphicFramePr>
            <a:graphicFrameLocks noGrp="1"/>
          </p:cNvGraphicFramePr>
          <p:nvPr>
            <p:extLst>
              <p:ext uri="{D42A27DB-BD31-4B8C-83A1-F6EECF244321}">
                <p14:modId xmlns:p14="http://schemas.microsoft.com/office/powerpoint/2010/main" val="666106175"/>
              </p:ext>
            </p:extLst>
          </p:nvPr>
        </p:nvGraphicFramePr>
        <p:xfrm>
          <a:off x="107504" y="1988840"/>
          <a:ext cx="9036496" cy="4253096"/>
        </p:xfrm>
        <a:graphic>
          <a:graphicData uri="http://schemas.openxmlformats.org/drawingml/2006/table">
            <a:tbl>
              <a:tblPr firstRow="1" bandRow="1">
                <a:tableStyleId>{5C22544A-7EE6-4342-B048-85BDC9FD1C3A}</a:tableStyleId>
              </a:tblPr>
              <a:tblGrid>
                <a:gridCol w="2259124"/>
                <a:gridCol w="2259124"/>
                <a:gridCol w="2259124"/>
                <a:gridCol w="2259124"/>
              </a:tblGrid>
              <a:tr h="504056">
                <a:tc>
                  <a:txBody>
                    <a:bodyPr/>
                    <a:lstStyle/>
                    <a:p>
                      <a:r>
                        <a:rPr kumimoji="1" lang="ja-JP" altLang="en-US" dirty="0" smtClean="0"/>
                        <a:t>項目</a:t>
                      </a:r>
                      <a:endParaRPr kumimoji="1" lang="ja-JP" altLang="en-US" dirty="0"/>
                    </a:p>
                  </a:txBody>
                  <a:tcPr/>
                </a:tc>
                <a:tc>
                  <a:txBody>
                    <a:bodyPr/>
                    <a:lstStyle/>
                    <a:p>
                      <a:r>
                        <a:rPr kumimoji="1" lang="ja-JP" altLang="en-US" dirty="0" smtClean="0"/>
                        <a:t>〆切</a:t>
                      </a:r>
                      <a:endParaRPr kumimoji="1" lang="ja-JP" altLang="en-US" dirty="0"/>
                    </a:p>
                  </a:txBody>
                  <a:tcPr/>
                </a:tc>
                <a:tc>
                  <a:txBody>
                    <a:bodyPr/>
                    <a:lstStyle/>
                    <a:p>
                      <a:r>
                        <a:rPr kumimoji="1" lang="ja-JP" altLang="en-US" dirty="0" smtClean="0"/>
                        <a:t>必要書類</a:t>
                      </a:r>
                      <a:endParaRPr kumimoji="1" lang="ja-JP" altLang="en-US" dirty="0"/>
                    </a:p>
                  </a:txBody>
                  <a:tcPr/>
                </a:tc>
                <a:tc>
                  <a:txBody>
                    <a:bodyPr/>
                    <a:lstStyle/>
                    <a:p>
                      <a:r>
                        <a:rPr kumimoji="1" lang="ja-JP" altLang="en-US" dirty="0" smtClean="0"/>
                        <a:t>提出先</a:t>
                      </a:r>
                      <a:endParaRPr kumimoji="1" lang="ja-JP" altLang="en-US" dirty="0"/>
                    </a:p>
                  </a:txBody>
                  <a:tcPr/>
                </a:tc>
              </a:tr>
              <a:tr h="504056">
                <a:tc>
                  <a:txBody>
                    <a:bodyPr/>
                    <a:lstStyle/>
                    <a:p>
                      <a:r>
                        <a:rPr kumimoji="1" lang="ja-JP" altLang="en-US" dirty="0" smtClean="0"/>
                        <a:t>指定申請</a:t>
                      </a:r>
                      <a:endParaRPr kumimoji="1" lang="ja-JP" altLang="en-US" dirty="0"/>
                    </a:p>
                  </a:txBody>
                  <a:tcPr/>
                </a:tc>
                <a:tc>
                  <a:txBody>
                    <a:bodyPr/>
                    <a:lstStyle/>
                    <a:p>
                      <a:r>
                        <a:rPr kumimoji="1" lang="ja-JP" altLang="en-US" dirty="0" smtClean="0"/>
                        <a:t>指定日の２か月前の月の２０日（締切日が閉庁日の場合は、２０日以降の直近）</a:t>
                      </a:r>
                      <a:endParaRPr kumimoji="1" lang="en-US" altLang="ja-JP" dirty="0" smtClean="0"/>
                    </a:p>
                  </a:txBody>
                  <a:tcPr/>
                </a:tc>
                <a:tc>
                  <a:txBody>
                    <a:bodyPr/>
                    <a:lstStyle/>
                    <a:p>
                      <a:r>
                        <a:rPr kumimoji="1" lang="ja-JP" altLang="en-US" dirty="0" smtClean="0"/>
                        <a:t>・指定申請書及び添付書類</a:t>
                      </a:r>
                      <a:endParaRPr kumimoji="1" lang="en-US" altLang="ja-JP" dirty="0" smtClean="0"/>
                    </a:p>
                    <a:p>
                      <a:r>
                        <a:rPr kumimoji="1" lang="ja-JP" altLang="en-US" dirty="0" smtClean="0"/>
                        <a:t>・審査後、指定日の約１週間前に指定通知書を送付します。</a:t>
                      </a:r>
                      <a:endParaRPr kumimoji="1" lang="en-US" altLang="ja-JP" dirty="0" smtClean="0"/>
                    </a:p>
                  </a:txBody>
                  <a:tcPr/>
                </a:tc>
                <a:tc rowSpan="5">
                  <a:txBody>
                    <a:bodyPr/>
                    <a:lstStyle/>
                    <a:p>
                      <a:r>
                        <a:rPr kumimoji="1" lang="ja-JP" altLang="en-US" dirty="0" smtClean="0"/>
                        <a:t>いきいき推進課</a:t>
                      </a:r>
                      <a:endParaRPr kumimoji="1" lang="ja-JP" altLang="en-US" dirty="0"/>
                    </a:p>
                  </a:txBody>
                  <a:tcPr/>
                </a:tc>
              </a:tr>
              <a:tr h="337160">
                <a:tc>
                  <a:txBody>
                    <a:bodyPr/>
                    <a:lstStyle/>
                    <a:p>
                      <a:r>
                        <a:rPr kumimoji="1" lang="ja-JP" altLang="en-US" dirty="0" smtClean="0"/>
                        <a:t>変更</a:t>
                      </a:r>
                      <a:endParaRPr kumimoji="1" lang="ja-JP" altLang="en-US" dirty="0"/>
                    </a:p>
                  </a:txBody>
                  <a:tcPr/>
                </a:tc>
                <a:tc>
                  <a:txBody>
                    <a:bodyPr/>
                    <a:lstStyle/>
                    <a:p>
                      <a:r>
                        <a:rPr kumimoji="1" lang="ja-JP" altLang="en-US" dirty="0" smtClean="0"/>
                        <a:t>変更後１０日以内</a:t>
                      </a:r>
                      <a:endParaRPr kumimoji="1" lang="ja-JP" altLang="en-US" dirty="0"/>
                    </a:p>
                  </a:txBody>
                  <a:tcPr/>
                </a:tc>
                <a:tc>
                  <a:txBody>
                    <a:bodyPr/>
                    <a:lstStyle/>
                    <a:p>
                      <a:r>
                        <a:rPr kumimoji="1" lang="ja-JP" altLang="en-US" dirty="0" smtClean="0"/>
                        <a:t>変更届出書</a:t>
                      </a:r>
                      <a:endParaRPr kumimoji="1" lang="ja-JP" altLang="en-US" dirty="0"/>
                    </a:p>
                  </a:txBody>
                  <a:tcPr/>
                </a:tc>
                <a:tc vMerge="1">
                  <a:txBody>
                    <a:bodyPr/>
                    <a:lstStyle/>
                    <a:p>
                      <a:endParaRPr kumimoji="1" lang="ja-JP" altLang="en-US" dirty="0"/>
                    </a:p>
                  </a:txBody>
                  <a:tcPr/>
                </a:tc>
              </a:tr>
              <a:tr h="504056">
                <a:tc>
                  <a:txBody>
                    <a:bodyPr/>
                    <a:lstStyle/>
                    <a:p>
                      <a:r>
                        <a:rPr kumimoji="1" lang="ja-JP" altLang="en-US" dirty="0" smtClean="0"/>
                        <a:t>廃止・休止</a:t>
                      </a:r>
                      <a:endParaRPr kumimoji="1" lang="ja-JP" altLang="en-US" dirty="0"/>
                    </a:p>
                  </a:txBody>
                  <a:tcPr/>
                </a:tc>
                <a:tc>
                  <a:txBody>
                    <a:bodyPr/>
                    <a:lstStyle/>
                    <a:p>
                      <a:r>
                        <a:rPr kumimoji="1" lang="ja-JP" altLang="en-US" dirty="0" smtClean="0"/>
                        <a:t>廃止日又は休止日の１か月前</a:t>
                      </a:r>
                      <a:endParaRPr kumimoji="1" lang="ja-JP" altLang="en-US" dirty="0"/>
                    </a:p>
                  </a:txBody>
                  <a:tcPr/>
                </a:tc>
                <a:tc>
                  <a:txBody>
                    <a:bodyPr/>
                    <a:lstStyle/>
                    <a:p>
                      <a:r>
                        <a:rPr kumimoji="1" lang="ja-JP" altLang="en-US" dirty="0" smtClean="0"/>
                        <a:t>廃止届出書又は休止届出書</a:t>
                      </a:r>
                      <a:endParaRPr kumimoji="1" lang="ja-JP" altLang="en-US" dirty="0"/>
                    </a:p>
                  </a:txBody>
                  <a:tcPr/>
                </a:tc>
                <a:tc vMerge="1">
                  <a:txBody>
                    <a:bodyPr/>
                    <a:lstStyle/>
                    <a:p>
                      <a:endParaRPr kumimoji="1" lang="ja-JP" altLang="en-US" dirty="0"/>
                    </a:p>
                  </a:txBody>
                  <a:tcPr/>
                </a:tc>
              </a:tr>
              <a:tr h="339432">
                <a:tc>
                  <a:txBody>
                    <a:bodyPr/>
                    <a:lstStyle/>
                    <a:p>
                      <a:r>
                        <a:rPr kumimoji="1" lang="ja-JP" altLang="en-US" dirty="0" smtClean="0"/>
                        <a:t>再開</a:t>
                      </a:r>
                      <a:endParaRPr kumimoji="1" lang="ja-JP" altLang="en-US" dirty="0"/>
                    </a:p>
                  </a:txBody>
                  <a:tcPr/>
                </a:tc>
                <a:tc>
                  <a:txBody>
                    <a:bodyPr/>
                    <a:lstStyle/>
                    <a:p>
                      <a:r>
                        <a:rPr kumimoji="1" lang="ja-JP" altLang="en-US" dirty="0" smtClean="0"/>
                        <a:t>再開後１０日以内</a:t>
                      </a:r>
                      <a:endParaRPr kumimoji="1" lang="ja-JP" altLang="en-US" dirty="0"/>
                    </a:p>
                  </a:txBody>
                  <a:tcPr/>
                </a:tc>
                <a:tc>
                  <a:txBody>
                    <a:bodyPr/>
                    <a:lstStyle/>
                    <a:p>
                      <a:r>
                        <a:rPr kumimoji="1" lang="ja-JP" altLang="en-US" dirty="0" smtClean="0"/>
                        <a:t>再開届出書</a:t>
                      </a:r>
                      <a:endParaRPr kumimoji="1" lang="ja-JP" altLang="en-US" dirty="0"/>
                    </a:p>
                  </a:txBody>
                  <a:tcPr/>
                </a:tc>
                <a:tc vMerge="1">
                  <a:txBody>
                    <a:bodyPr/>
                    <a:lstStyle/>
                    <a:p>
                      <a:endParaRPr kumimoji="1" lang="ja-JP" altLang="en-US" dirty="0"/>
                    </a:p>
                  </a:txBody>
                  <a:tcPr/>
                </a:tc>
              </a:tr>
              <a:tr h="504056">
                <a:tc>
                  <a:txBody>
                    <a:bodyPr/>
                    <a:lstStyle/>
                    <a:p>
                      <a:r>
                        <a:rPr kumimoji="1" lang="ja-JP" altLang="en-US" dirty="0" smtClean="0"/>
                        <a:t>指定更新</a:t>
                      </a:r>
                      <a:endParaRPr kumimoji="1" lang="ja-JP" altLang="en-US" dirty="0"/>
                    </a:p>
                  </a:txBody>
                  <a:tcPr/>
                </a:tc>
                <a:tc>
                  <a:txBody>
                    <a:bodyPr/>
                    <a:lstStyle/>
                    <a:p>
                      <a:r>
                        <a:rPr kumimoji="1" lang="ja-JP" altLang="en-US" dirty="0" smtClean="0"/>
                        <a:t>指定期間満了月の１か月前の月末日</a:t>
                      </a:r>
                      <a:endParaRPr kumimoji="1" lang="ja-JP" altLang="en-US" dirty="0"/>
                    </a:p>
                  </a:txBody>
                  <a:tcPr/>
                </a:tc>
                <a:tc>
                  <a:txBody>
                    <a:bodyPr/>
                    <a:lstStyle/>
                    <a:p>
                      <a:r>
                        <a:rPr kumimoji="1" lang="ja-JP" altLang="en-US" dirty="0" smtClean="0"/>
                        <a:t>概ね有効期間の３か月前頃に指定更新手続きの通知を送付</a:t>
                      </a:r>
                      <a:endParaRPr kumimoji="1" lang="ja-JP" altLang="en-US" dirty="0"/>
                    </a:p>
                  </a:txBody>
                  <a:tcPr/>
                </a:tc>
                <a:tc vMerge="1">
                  <a:txBody>
                    <a:bodyPr/>
                    <a:lstStyle/>
                    <a:p>
                      <a:endParaRPr kumimoji="1" lang="ja-JP" altLang="en-US" dirty="0"/>
                    </a:p>
                  </a:txBody>
                  <a:tcPr/>
                </a:tc>
              </a:tr>
            </a:tbl>
          </a:graphicData>
        </a:graphic>
      </p:graphicFrame>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22</a:t>
            </a:fld>
            <a:endParaRPr kumimoji="1" lang="ja-JP" altLang="en-US"/>
          </a:p>
        </p:txBody>
      </p:sp>
    </p:spTree>
    <p:extLst>
      <p:ext uri="{BB962C8B-B14F-4D97-AF65-F5344CB8AC3E}">
        <p14:creationId xmlns:p14="http://schemas.microsoft.com/office/powerpoint/2010/main" val="8614304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請求方法</a:t>
            </a:r>
            <a:endParaRPr kumimoji="1" lang="ja-JP" altLang="en-US" dirty="0">
              <a:solidFill>
                <a:schemeClr val="bg1"/>
              </a:solidFill>
            </a:endParaRPr>
          </a:p>
        </p:txBody>
      </p:sp>
      <p:sp>
        <p:nvSpPr>
          <p:cNvPr id="25" name="コンテンツ プレースホルダー 2"/>
          <p:cNvSpPr>
            <a:spLocks noGrp="1"/>
          </p:cNvSpPr>
          <p:nvPr>
            <p:ph idx="1"/>
          </p:nvPr>
        </p:nvSpPr>
        <p:spPr>
          <a:xfrm>
            <a:off x="0" y="1268760"/>
            <a:ext cx="9144000" cy="2736304"/>
          </a:xfrm>
        </p:spPr>
        <p:txBody>
          <a:bodyPr>
            <a:noAutofit/>
          </a:bodyPr>
          <a:lstStyle/>
          <a:p>
            <a:pPr marL="0" indent="0">
              <a:buNone/>
            </a:pPr>
            <a:r>
              <a:rPr lang="ja-JP" altLang="en-US" dirty="0" smtClean="0"/>
              <a:t>　平成２９年４月１日に吉川市介護予防・生活支援総合事業に移行後も、現行の給付と同様に国保連合会の審査支払を活用することができます。</a:t>
            </a:r>
            <a:r>
              <a:rPr lang="ja-JP" altLang="en-US" dirty="0"/>
              <a:t>吉川市で</a:t>
            </a:r>
            <a:r>
              <a:rPr lang="ja-JP" altLang="en-US" dirty="0" smtClean="0"/>
              <a:t>は、以下のサービスについて、国保連合会の審査支払を活用できます。</a:t>
            </a:r>
            <a:endParaRPr lang="en-US" altLang="ja-JP" dirty="0" smtClean="0"/>
          </a:p>
        </p:txBody>
      </p:sp>
      <p:sp>
        <p:nvSpPr>
          <p:cNvPr id="5" name="コンテンツ プレースホルダー 2"/>
          <p:cNvSpPr txBox="1">
            <a:spLocks/>
          </p:cNvSpPr>
          <p:nvPr/>
        </p:nvSpPr>
        <p:spPr>
          <a:xfrm>
            <a:off x="107504" y="4005064"/>
            <a:ext cx="8856984" cy="2736304"/>
          </a:xfrm>
          <a:prstGeom prst="rect">
            <a:avLst/>
          </a:prstGeom>
          <a:ln>
            <a:solidFill>
              <a:schemeClr val="tx1"/>
            </a:solidFill>
          </a:ln>
        </p:spPr>
        <p:txBody>
          <a:bodyPr vert="horz" lIns="91424" tIns="45712" rIns="91424" bIns="45712" rtlCol="0">
            <a:noAutofit/>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2800" dirty="0" smtClean="0"/>
              <a:t>訪問型サービス（みなし）</a:t>
            </a:r>
            <a:endParaRPr lang="en-US" altLang="ja-JP" sz="2800" dirty="0" smtClean="0"/>
          </a:p>
          <a:p>
            <a:r>
              <a:rPr lang="ja-JP" altLang="en-US" sz="2800" dirty="0" smtClean="0"/>
              <a:t>通所型サービス（みなし）</a:t>
            </a:r>
            <a:endParaRPr lang="en-US" altLang="ja-JP" sz="2800" dirty="0" smtClean="0"/>
          </a:p>
          <a:p>
            <a:r>
              <a:rPr lang="ja-JP" altLang="en-US" sz="2800" dirty="0" smtClean="0"/>
              <a:t>吉川市訪問介護相当サービス</a:t>
            </a:r>
            <a:endParaRPr lang="en-US" altLang="ja-JP" sz="2800" dirty="0" smtClean="0"/>
          </a:p>
          <a:p>
            <a:r>
              <a:rPr lang="ja-JP" altLang="en-US" sz="2800" dirty="0" smtClean="0"/>
              <a:t>吉川市生活援助サービス</a:t>
            </a:r>
            <a:endParaRPr lang="en-US" altLang="ja-JP" sz="2800" dirty="0" smtClean="0"/>
          </a:p>
          <a:p>
            <a:r>
              <a:rPr lang="ja-JP" altLang="en-US" sz="2800" dirty="0" smtClean="0"/>
              <a:t>吉川市通所介護相当サービス　</a:t>
            </a:r>
            <a:endParaRPr lang="en-US" altLang="ja-JP" sz="2800" dirty="0" smtClean="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23</a:t>
            </a:fld>
            <a:endParaRPr kumimoji="1" lang="ja-JP" altLang="en-US"/>
          </a:p>
        </p:txBody>
      </p:sp>
    </p:spTree>
    <p:extLst>
      <p:ext uri="{BB962C8B-B14F-4D97-AF65-F5344CB8AC3E}">
        <p14:creationId xmlns:p14="http://schemas.microsoft.com/office/powerpoint/2010/main" val="29219615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事務処理の流れ</a:t>
            </a:r>
            <a:r>
              <a:rPr lang="ja-JP" altLang="en-US" dirty="0">
                <a:solidFill>
                  <a:schemeClr val="bg1"/>
                </a:solidFill>
              </a:rPr>
              <a:t>①</a:t>
            </a:r>
            <a:endParaRPr kumimoji="1" lang="ja-JP" altLang="en-US" dirty="0">
              <a:solidFill>
                <a:schemeClr val="bg1"/>
              </a:solidFill>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1362765"/>
            <a:ext cx="7560840" cy="5198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24</a:t>
            </a:fld>
            <a:endParaRPr kumimoji="1" lang="ja-JP" altLang="en-US"/>
          </a:p>
        </p:txBody>
      </p:sp>
    </p:spTree>
    <p:extLst>
      <p:ext uri="{BB962C8B-B14F-4D97-AF65-F5344CB8AC3E}">
        <p14:creationId xmlns:p14="http://schemas.microsoft.com/office/powerpoint/2010/main" val="13303745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事務処理の流れ①－２</a:t>
            </a:r>
            <a:endParaRPr kumimoji="1" lang="ja-JP" altLang="en-US" dirty="0">
              <a:solidFill>
                <a:schemeClr val="bg1"/>
              </a:solidFill>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1124744"/>
            <a:ext cx="7128792" cy="5658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25</a:t>
            </a:fld>
            <a:endParaRPr kumimoji="1" lang="ja-JP" altLang="en-US"/>
          </a:p>
        </p:txBody>
      </p:sp>
    </p:spTree>
    <p:extLst>
      <p:ext uri="{BB962C8B-B14F-4D97-AF65-F5344CB8AC3E}">
        <p14:creationId xmlns:p14="http://schemas.microsoft.com/office/powerpoint/2010/main" val="28754294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事務処理の流れ②</a:t>
            </a:r>
            <a:endParaRPr kumimoji="1" lang="ja-JP" altLang="en-US" dirty="0">
              <a:solidFill>
                <a:schemeClr val="bg1"/>
              </a:solidFill>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124744"/>
            <a:ext cx="8064896" cy="54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26</a:t>
            </a:fld>
            <a:endParaRPr kumimoji="1" lang="ja-JP" altLang="en-US"/>
          </a:p>
        </p:txBody>
      </p:sp>
    </p:spTree>
    <p:extLst>
      <p:ext uri="{BB962C8B-B14F-4D97-AF65-F5344CB8AC3E}">
        <p14:creationId xmlns:p14="http://schemas.microsoft.com/office/powerpoint/2010/main" val="3578092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事務処理の流れ②－２</a:t>
            </a:r>
            <a:endParaRPr kumimoji="1" lang="ja-JP" altLang="en-US" dirty="0">
              <a:solidFill>
                <a:schemeClr val="bg1"/>
              </a:solidFill>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379909"/>
            <a:ext cx="7560840" cy="4857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27</a:t>
            </a:fld>
            <a:endParaRPr kumimoji="1" lang="ja-JP" altLang="en-US"/>
          </a:p>
        </p:txBody>
      </p:sp>
    </p:spTree>
    <p:extLst>
      <p:ext uri="{BB962C8B-B14F-4D97-AF65-F5344CB8AC3E}">
        <p14:creationId xmlns:p14="http://schemas.microsoft.com/office/powerpoint/2010/main" val="32540128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線コネクタ 9"/>
          <p:cNvCxnSpPr/>
          <p:nvPr/>
        </p:nvCxnSpPr>
        <p:spPr>
          <a:xfrm>
            <a:off x="2411760" y="2595659"/>
            <a:ext cx="0" cy="2412000"/>
          </a:xfrm>
          <a:prstGeom prst="line">
            <a:avLst/>
          </a:prstGeom>
          <a:ln w="60325">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a:solidFill>
                  <a:schemeClr val="bg1"/>
                </a:solidFill>
              </a:rPr>
              <a:t>請求</a:t>
            </a:r>
            <a:r>
              <a:rPr lang="ja-JP" altLang="en-US" dirty="0" smtClean="0">
                <a:solidFill>
                  <a:schemeClr val="bg1"/>
                </a:solidFill>
              </a:rPr>
              <a:t>のサービスコードについて</a:t>
            </a:r>
            <a:endParaRPr kumimoji="1" lang="ja-JP" altLang="en-US" dirty="0">
              <a:solidFill>
                <a:schemeClr val="bg1"/>
              </a:solidFill>
            </a:endParaRPr>
          </a:p>
        </p:txBody>
      </p:sp>
      <p:sp>
        <p:nvSpPr>
          <p:cNvPr id="25" name="コンテンツ プレースホルダー 2"/>
          <p:cNvSpPr>
            <a:spLocks noGrp="1"/>
          </p:cNvSpPr>
          <p:nvPr>
            <p:ph idx="1"/>
          </p:nvPr>
        </p:nvSpPr>
        <p:spPr>
          <a:xfrm>
            <a:off x="-36512" y="1124744"/>
            <a:ext cx="9144000" cy="792088"/>
          </a:xfrm>
        </p:spPr>
        <p:txBody>
          <a:bodyPr>
            <a:normAutofit/>
          </a:bodyPr>
          <a:lstStyle/>
          <a:p>
            <a:pPr marL="0" indent="0">
              <a:buNone/>
            </a:pPr>
            <a:r>
              <a:rPr lang="ja-JP" altLang="en-US" sz="1800" dirty="0" smtClean="0"/>
              <a:t>～おさらい～</a:t>
            </a:r>
            <a:endParaRPr lang="en-US" altLang="ja-JP" sz="1800" dirty="0" smtClean="0"/>
          </a:p>
          <a:p>
            <a:pPr marL="0" indent="0">
              <a:buNone/>
            </a:pPr>
            <a:r>
              <a:rPr lang="ja-JP" altLang="en-US" sz="1800" dirty="0" smtClean="0"/>
              <a:t>見直し対象は、</a:t>
            </a:r>
            <a:r>
              <a:rPr lang="ja-JP" altLang="en-US" sz="1800" b="1" u="sng" dirty="0" smtClean="0"/>
              <a:t>介護予防の訪問介護及び通所介護</a:t>
            </a:r>
            <a:r>
              <a:rPr lang="ja-JP" altLang="en-US" sz="1800" dirty="0" smtClean="0"/>
              <a:t>の事業所です。</a:t>
            </a:r>
            <a:endParaRPr lang="en-US" altLang="ja-JP" sz="1800" dirty="0"/>
          </a:p>
        </p:txBody>
      </p:sp>
      <p:graphicFrame>
        <p:nvGraphicFramePr>
          <p:cNvPr id="6" name="図表 5"/>
          <p:cNvGraphicFramePr/>
          <p:nvPr>
            <p:extLst>
              <p:ext uri="{D42A27DB-BD31-4B8C-83A1-F6EECF244321}">
                <p14:modId xmlns:p14="http://schemas.microsoft.com/office/powerpoint/2010/main" val="1199110066"/>
              </p:ext>
            </p:extLst>
          </p:nvPr>
        </p:nvGraphicFramePr>
        <p:xfrm>
          <a:off x="-5053" y="2636912"/>
          <a:ext cx="9144000" cy="273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テキスト ボックス 6"/>
          <p:cNvSpPr txBox="1"/>
          <p:nvPr/>
        </p:nvSpPr>
        <p:spPr>
          <a:xfrm>
            <a:off x="755576" y="3068960"/>
            <a:ext cx="1440160" cy="369332"/>
          </a:xfrm>
          <a:prstGeom prst="rect">
            <a:avLst/>
          </a:prstGeom>
          <a:noFill/>
        </p:spPr>
        <p:txBody>
          <a:bodyPr wrap="square" rtlCol="0">
            <a:spAutoFit/>
          </a:bodyPr>
          <a:lstStyle/>
          <a:p>
            <a:r>
              <a:rPr kumimoji="1" lang="ja-JP" altLang="en-US" dirty="0" smtClean="0"/>
              <a:t>介護予防</a:t>
            </a:r>
            <a:endParaRPr kumimoji="1" lang="ja-JP" altLang="en-US" dirty="0"/>
          </a:p>
        </p:txBody>
      </p:sp>
      <p:sp>
        <p:nvSpPr>
          <p:cNvPr id="9" name="テキスト ボックス 8"/>
          <p:cNvSpPr txBox="1"/>
          <p:nvPr/>
        </p:nvSpPr>
        <p:spPr>
          <a:xfrm>
            <a:off x="755576" y="4427820"/>
            <a:ext cx="1440160" cy="369332"/>
          </a:xfrm>
          <a:prstGeom prst="rect">
            <a:avLst/>
          </a:prstGeom>
          <a:noFill/>
        </p:spPr>
        <p:txBody>
          <a:bodyPr wrap="square" rtlCol="0">
            <a:spAutoFit/>
          </a:bodyPr>
          <a:lstStyle/>
          <a:p>
            <a:r>
              <a:rPr kumimoji="1" lang="ja-JP" altLang="en-US" dirty="0" smtClean="0"/>
              <a:t>総合事業</a:t>
            </a:r>
            <a:endParaRPr kumimoji="1" lang="ja-JP" altLang="en-US" dirty="0"/>
          </a:p>
        </p:txBody>
      </p:sp>
      <p:cxnSp>
        <p:nvCxnSpPr>
          <p:cNvPr id="13" name="直線コネクタ 12"/>
          <p:cNvCxnSpPr/>
          <p:nvPr/>
        </p:nvCxnSpPr>
        <p:spPr>
          <a:xfrm>
            <a:off x="5724128" y="2637224"/>
            <a:ext cx="0" cy="2412000"/>
          </a:xfrm>
          <a:prstGeom prst="line">
            <a:avLst/>
          </a:prstGeom>
          <a:ln w="6032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1763688" y="2373433"/>
            <a:ext cx="2448000" cy="307777"/>
          </a:xfrm>
          <a:prstGeom prst="rect">
            <a:avLst/>
          </a:prstGeom>
          <a:solidFill>
            <a:schemeClr val="bg1"/>
          </a:solidFill>
        </p:spPr>
        <p:txBody>
          <a:bodyPr wrap="square" rtlCol="0">
            <a:spAutoFit/>
          </a:bodyPr>
          <a:lstStyle/>
          <a:p>
            <a:r>
              <a:rPr kumimoji="1" lang="ja-JP" altLang="en-US" sz="1400" dirty="0" smtClean="0"/>
              <a:t>Ｈ２９．４．１（総合事業開始）</a:t>
            </a:r>
            <a:endParaRPr kumimoji="1" lang="ja-JP" altLang="en-US" sz="1400" dirty="0"/>
          </a:p>
        </p:txBody>
      </p:sp>
      <p:sp>
        <p:nvSpPr>
          <p:cNvPr id="15" name="テキスト ボックス 14"/>
          <p:cNvSpPr txBox="1"/>
          <p:nvPr/>
        </p:nvSpPr>
        <p:spPr>
          <a:xfrm>
            <a:off x="5076056" y="2373433"/>
            <a:ext cx="1296144" cy="307777"/>
          </a:xfrm>
          <a:prstGeom prst="rect">
            <a:avLst/>
          </a:prstGeom>
          <a:solidFill>
            <a:schemeClr val="bg1"/>
          </a:solidFill>
        </p:spPr>
        <p:txBody>
          <a:bodyPr wrap="square" rtlCol="0">
            <a:spAutoFit/>
          </a:bodyPr>
          <a:lstStyle/>
          <a:p>
            <a:r>
              <a:rPr kumimoji="1" lang="ja-JP" altLang="en-US" sz="1400" dirty="0" smtClean="0"/>
              <a:t>Ｈ３０．３．３１</a:t>
            </a:r>
            <a:endParaRPr kumimoji="1" lang="ja-JP" altLang="en-US" sz="1400" dirty="0"/>
          </a:p>
        </p:txBody>
      </p:sp>
      <p:sp>
        <p:nvSpPr>
          <p:cNvPr id="16" name="正方形/長方形 15"/>
          <p:cNvSpPr/>
          <p:nvPr/>
        </p:nvSpPr>
        <p:spPr>
          <a:xfrm>
            <a:off x="107504" y="1872534"/>
            <a:ext cx="6552728" cy="42217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ja-JP" altLang="en-US" b="1" dirty="0"/>
              <a:t>既存</a:t>
            </a:r>
            <a:r>
              <a:rPr lang="ja-JP" altLang="en-US" dirty="0"/>
              <a:t>の</a:t>
            </a:r>
            <a:r>
              <a:rPr lang="ja-JP" altLang="en-US" dirty="0" smtClean="0"/>
              <a:t>事業所</a:t>
            </a:r>
            <a:r>
              <a:rPr lang="ja-JP" altLang="en-US" sz="1400" dirty="0" smtClean="0"/>
              <a:t>（</a:t>
            </a:r>
            <a:r>
              <a:rPr lang="ja-JP" altLang="en-US" sz="1400" u="sng" dirty="0" smtClean="0"/>
              <a:t>Ｈ２７．３．３１まで</a:t>
            </a:r>
            <a:r>
              <a:rPr lang="ja-JP" altLang="en-US" sz="1400" dirty="0" smtClean="0"/>
              <a:t>に介護予防事業所の指定を受けていた事業所）</a:t>
            </a:r>
            <a:endParaRPr kumimoji="1" lang="ja-JP" altLang="en-US" sz="1400" dirty="0"/>
          </a:p>
        </p:txBody>
      </p:sp>
      <p:sp>
        <p:nvSpPr>
          <p:cNvPr id="17" name="正方形/長方形 16"/>
          <p:cNvSpPr/>
          <p:nvPr/>
        </p:nvSpPr>
        <p:spPr>
          <a:xfrm>
            <a:off x="4860032" y="3213008"/>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kumimoji="1" lang="ja-JP" altLang="en-US" dirty="0" smtClean="0">
                <a:solidFill>
                  <a:schemeClr val="tx1"/>
                </a:solidFill>
              </a:rPr>
              <a:t>１</a:t>
            </a:r>
            <a:endParaRPr kumimoji="1" lang="ja-JP" altLang="en-US" dirty="0">
              <a:solidFill>
                <a:schemeClr val="tx1"/>
              </a:solidFill>
            </a:endParaRPr>
          </a:p>
        </p:txBody>
      </p:sp>
      <p:sp>
        <p:nvSpPr>
          <p:cNvPr id="19" name="正方形/長方形 18"/>
          <p:cNvSpPr/>
          <p:nvPr/>
        </p:nvSpPr>
        <p:spPr>
          <a:xfrm>
            <a:off x="4932040" y="4365104"/>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kumimoji="1" lang="ja-JP" altLang="en-US" dirty="0" smtClean="0">
                <a:solidFill>
                  <a:schemeClr val="tx1"/>
                </a:solidFill>
              </a:rPr>
              <a:t>２</a:t>
            </a:r>
            <a:endParaRPr kumimoji="1" lang="ja-JP" altLang="en-US" dirty="0">
              <a:solidFill>
                <a:schemeClr val="tx1"/>
              </a:solidFill>
            </a:endParaRPr>
          </a:p>
        </p:txBody>
      </p:sp>
      <p:sp>
        <p:nvSpPr>
          <p:cNvPr id="20" name="正方形/長方形 19"/>
          <p:cNvSpPr/>
          <p:nvPr/>
        </p:nvSpPr>
        <p:spPr>
          <a:xfrm>
            <a:off x="6732240" y="4694701"/>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lang="ja-JP" altLang="en-US" dirty="0">
                <a:solidFill>
                  <a:schemeClr val="tx1"/>
                </a:solidFill>
              </a:rPr>
              <a:t>３</a:t>
            </a:r>
            <a:endParaRPr kumimoji="1" lang="ja-JP" altLang="en-US" dirty="0">
              <a:solidFill>
                <a:schemeClr val="tx1"/>
              </a:solidFill>
            </a:endParaRPr>
          </a:p>
        </p:txBody>
      </p:sp>
      <p:sp>
        <p:nvSpPr>
          <p:cNvPr id="18" name="テキスト ボックス 17"/>
          <p:cNvSpPr txBox="1"/>
          <p:nvPr/>
        </p:nvSpPr>
        <p:spPr>
          <a:xfrm>
            <a:off x="4170395" y="3738518"/>
            <a:ext cx="761645" cy="338554"/>
          </a:xfrm>
          <a:prstGeom prst="rect">
            <a:avLst/>
          </a:prstGeom>
          <a:noFill/>
        </p:spPr>
        <p:txBody>
          <a:bodyPr wrap="square" rtlCol="0">
            <a:spAutoFit/>
          </a:bodyPr>
          <a:lstStyle/>
          <a:p>
            <a:r>
              <a:rPr kumimoji="1" lang="ja-JP" altLang="en-US" sz="1600" dirty="0" smtClean="0">
                <a:solidFill>
                  <a:srgbClr val="FF0000"/>
                </a:solidFill>
              </a:rPr>
              <a:t>自動</a:t>
            </a:r>
            <a:endParaRPr kumimoji="1" lang="ja-JP" altLang="en-US" sz="1600" dirty="0">
              <a:solidFill>
                <a:srgbClr val="FF0000"/>
              </a:solidFill>
            </a:endParaRPr>
          </a:p>
        </p:txBody>
      </p:sp>
      <p:sp>
        <p:nvSpPr>
          <p:cNvPr id="22" name="テキスト ボックス 21"/>
          <p:cNvSpPr txBox="1"/>
          <p:nvPr/>
        </p:nvSpPr>
        <p:spPr>
          <a:xfrm>
            <a:off x="5724128" y="3954542"/>
            <a:ext cx="1049677" cy="338554"/>
          </a:xfrm>
          <a:prstGeom prst="rect">
            <a:avLst/>
          </a:prstGeom>
          <a:noFill/>
        </p:spPr>
        <p:txBody>
          <a:bodyPr wrap="square" rtlCol="0">
            <a:spAutoFit/>
          </a:bodyPr>
          <a:lstStyle/>
          <a:p>
            <a:r>
              <a:rPr kumimoji="1" lang="ja-JP" altLang="en-US" sz="1600" dirty="0" smtClean="0">
                <a:solidFill>
                  <a:srgbClr val="FF0000"/>
                </a:solidFill>
              </a:rPr>
              <a:t>更新申請</a:t>
            </a:r>
            <a:endParaRPr kumimoji="1" lang="ja-JP" altLang="en-US" sz="1600" dirty="0">
              <a:solidFill>
                <a:srgbClr val="FF0000"/>
              </a:solidFill>
            </a:endParaRPr>
          </a:p>
        </p:txBody>
      </p:sp>
      <p:sp>
        <p:nvSpPr>
          <p:cNvPr id="21" name="正方形/長方形 20"/>
          <p:cNvSpPr/>
          <p:nvPr/>
        </p:nvSpPr>
        <p:spPr>
          <a:xfrm>
            <a:off x="179512" y="5229200"/>
            <a:ext cx="8856984" cy="1152128"/>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kumimoji="1" lang="en-US" altLang="ja-JP" sz="1500" dirty="0" smtClean="0"/>
              <a:t>※</a:t>
            </a:r>
            <a:r>
              <a:rPr kumimoji="1" lang="ja-JP" altLang="en-US" sz="1500" dirty="0" smtClean="0"/>
              <a:t>１　変更なし。訪問介護が「６１」から始まるコード。通所介護が「６５」から始まるコード。</a:t>
            </a:r>
            <a:endParaRPr kumimoji="1" lang="en-US" altLang="ja-JP" sz="1500" dirty="0" smtClean="0"/>
          </a:p>
          <a:p>
            <a:r>
              <a:rPr kumimoji="1" lang="ja-JP" altLang="en-US" sz="1500" dirty="0" smtClean="0"/>
              <a:t>　ただし、要支援の方で、平成２９年４月１日以降（総合事業開始後）に認定更新した方は、</a:t>
            </a:r>
            <a:r>
              <a:rPr kumimoji="1" lang="en-US" altLang="ja-JP" sz="1500" dirty="0" smtClean="0"/>
              <a:t>※</a:t>
            </a:r>
            <a:r>
              <a:rPr kumimoji="1" lang="ja-JP" altLang="en-US" sz="1500" dirty="0" smtClean="0"/>
              <a:t>２となる。</a:t>
            </a:r>
            <a:endParaRPr kumimoji="1" lang="en-US" altLang="ja-JP" sz="1500" dirty="0" smtClean="0"/>
          </a:p>
          <a:p>
            <a:r>
              <a:rPr lang="en-US" altLang="ja-JP" sz="1500" dirty="0" smtClean="0"/>
              <a:t>※</a:t>
            </a:r>
            <a:r>
              <a:rPr lang="ja-JP" altLang="en-US" sz="1500" dirty="0" smtClean="0"/>
              <a:t>２　別添の総合事業サービスコード表のとおり。</a:t>
            </a:r>
            <a:r>
              <a:rPr lang="ja-JP" altLang="en-US" sz="1500" dirty="0"/>
              <a:t>　</a:t>
            </a:r>
            <a:r>
              <a:rPr lang="ja-JP" altLang="en-US" sz="1500" dirty="0" smtClean="0"/>
              <a:t>訪問介護が「Ａ１」、通所介護が「Ａ５」から始まるコード。</a:t>
            </a:r>
            <a:endParaRPr lang="en-US" altLang="ja-JP" sz="1500" dirty="0" smtClean="0"/>
          </a:p>
          <a:p>
            <a:r>
              <a:rPr kumimoji="1" lang="en-US" altLang="ja-JP" sz="1500" dirty="0" smtClean="0"/>
              <a:t>※</a:t>
            </a:r>
            <a:r>
              <a:rPr kumimoji="1" lang="ja-JP" altLang="en-US" sz="1500" dirty="0" smtClean="0"/>
              <a:t>３　</a:t>
            </a:r>
            <a:r>
              <a:rPr lang="ja-JP" altLang="en-US" sz="1500" dirty="0"/>
              <a:t>別添の総合事業サービスコード表のとおり。　訪問介護が「</a:t>
            </a:r>
            <a:r>
              <a:rPr lang="ja-JP" altLang="en-US" sz="1500" dirty="0" smtClean="0"/>
              <a:t>Ａ２」</a:t>
            </a:r>
            <a:r>
              <a:rPr lang="ja-JP" altLang="en-US" sz="1500" dirty="0"/>
              <a:t>、通所介護が「</a:t>
            </a:r>
            <a:r>
              <a:rPr lang="ja-JP" altLang="en-US" sz="1500" dirty="0" smtClean="0"/>
              <a:t>Ａ６」</a:t>
            </a:r>
            <a:r>
              <a:rPr lang="ja-JP" altLang="en-US" sz="1500" dirty="0"/>
              <a:t>から始まるコード</a:t>
            </a:r>
            <a:r>
              <a:rPr lang="ja-JP" altLang="en-US" sz="1500" dirty="0" smtClean="0"/>
              <a:t>。</a:t>
            </a:r>
            <a:endParaRPr kumimoji="1" lang="en-US" altLang="ja-JP" sz="1500" dirty="0" smtClean="0"/>
          </a:p>
          <a:p>
            <a:endParaRPr kumimoji="1" lang="ja-JP" altLang="en-US" sz="1500" dirty="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28</a:t>
            </a:fld>
            <a:endParaRPr kumimoji="1" lang="ja-JP" altLang="en-US"/>
          </a:p>
        </p:txBody>
      </p:sp>
    </p:spTree>
    <p:extLst>
      <p:ext uri="{BB962C8B-B14F-4D97-AF65-F5344CB8AC3E}">
        <p14:creationId xmlns:p14="http://schemas.microsoft.com/office/powerpoint/2010/main" val="33504402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ケアマネジメントの概要</a:t>
            </a:r>
            <a:endParaRPr kumimoji="1" lang="ja-JP" altLang="en-US" dirty="0">
              <a:solidFill>
                <a:schemeClr val="bg1"/>
              </a:solidFill>
            </a:endParaRPr>
          </a:p>
        </p:txBody>
      </p:sp>
      <p:sp>
        <p:nvSpPr>
          <p:cNvPr id="25" name="コンテンツ プレースホルダー 2"/>
          <p:cNvSpPr>
            <a:spLocks noGrp="1"/>
          </p:cNvSpPr>
          <p:nvPr>
            <p:ph idx="1"/>
          </p:nvPr>
        </p:nvSpPr>
        <p:spPr>
          <a:xfrm>
            <a:off x="0" y="1124744"/>
            <a:ext cx="9144000" cy="792088"/>
          </a:xfrm>
        </p:spPr>
        <p:txBody>
          <a:bodyPr>
            <a:normAutofit/>
          </a:bodyPr>
          <a:lstStyle/>
          <a:p>
            <a:pPr marL="0" indent="0">
              <a:buNone/>
            </a:pPr>
            <a:r>
              <a:rPr lang="ja-JP" altLang="en-US" sz="2000" dirty="0" smtClean="0"/>
              <a:t>○平成２９年４月から総合事業サービスへの移行に当たり、吉川市が実施するケアマネジメントは、ケアマネジメントＡとします。</a:t>
            </a:r>
            <a:endParaRPr lang="en-US" altLang="ja-JP" sz="2000" dirty="0"/>
          </a:p>
        </p:txBody>
      </p:sp>
      <p:graphicFrame>
        <p:nvGraphicFramePr>
          <p:cNvPr id="4" name="表 3"/>
          <p:cNvGraphicFramePr>
            <a:graphicFrameLocks noGrp="1"/>
          </p:cNvGraphicFramePr>
          <p:nvPr>
            <p:extLst>
              <p:ext uri="{D42A27DB-BD31-4B8C-83A1-F6EECF244321}">
                <p14:modId xmlns:p14="http://schemas.microsoft.com/office/powerpoint/2010/main" val="4178921674"/>
              </p:ext>
            </p:extLst>
          </p:nvPr>
        </p:nvGraphicFramePr>
        <p:xfrm>
          <a:off x="106487" y="1963090"/>
          <a:ext cx="9001001" cy="3482134"/>
        </p:xfrm>
        <a:graphic>
          <a:graphicData uri="http://schemas.openxmlformats.org/drawingml/2006/table">
            <a:tbl>
              <a:tblPr firstRow="1" bandRow="1">
                <a:tableStyleId>{5940675A-B579-460E-94D1-54222C63F5DA}</a:tableStyleId>
              </a:tblPr>
              <a:tblGrid>
                <a:gridCol w="2797281"/>
                <a:gridCol w="2223480"/>
                <a:gridCol w="1990120"/>
                <a:gridCol w="1990120"/>
              </a:tblGrid>
              <a:tr h="440768">
                <a:tc>
                  <a:txBody>
                    <a:bodyPr/>
                    <a:lstStyle/>
                    <a:p>
                      <a:r>
                        <a:rPr kumimoji="1" lang="ja-JP" altLang="en-US" sz="2000" dirty="0" smtClean="0"/>
                        <a:t>ケアマネジメント</a:t>
                      </a:r>
                      <a:endParaRPr kumimoji="1" lang="ja-JP" altLang="en-US" sz="2000" dirty="0"/>
                    </a:p>
                  </a:txBody>
                  <a:tcPr>
                    <a:lnR w="12700" cap="flat" cmpd="sng" algn="ctr">
                      <a:solidFill>
                        <a:schemeClr val="tx1"/>
                      </a:solidFill>
                      <a:prstDash val="solid"/>
                      <a:round/>
                      <a:headEnd type="none" w="med" len="med"/>
                      <a:tailEnd type="none" w="med" len="med"/>
                    </a:lnR>
                  </a:tcPr>
                </a:tc>
                <a:tc>
                  <a:txBody>
                    <a:bodyPr/>
                    <a:lstStyle/>
                    <a:p>
                      <a:r>
                        <a:rPr kumimoji="1" lang="ja-JP" altLang="en-US" sz="2000" dirty="0" smtClean="0"/>
                        <a:t>サービス種別</a:t>
                      </a:r>
                      <a:endParaRPr kumimoji="1" lang="ja-JP" altLang="en-US" sz="2000" dirty="0"/>
                    </a:p>
                  </a:txBody>
                  <a:tcPr>
                    <a:lnL w="12700" cap="flat" cmpd="sng" algn="ctr">
                      <a:solidFill>
                        <a:schemeClr val="tx1"/>
                      </a:solidFill>
                      <a:prstDash val="solid"/>
                      <a:round/>
                      <a:headEnd type="none" w="med" len="med"/>
                      <a:tailEnd type="none" w="med" len="med"/>
                    </a:lnL>
                  </a:tcPr>
                </a:tc>
                <a:tc>
                  <a:txBody>
                    <a:bodyPr/>
                    <a:lstStyle/>
                    <a:p>
                      <a:r>
                        <a:rPr kumimoji="1" lang="ja-JP" altLang="en-US" sz="2000" dirty="0" smtClean="0"/>
                        <a:t>報酬</a:t>
                      </a:r>
                      <a:endParaRPr kumimoji="1" lang="ja-JP" altLang="en-US" sz="2000" dirty="0"/>
                    </a:p>
                  </a:txBody>
                  <a:tcPr>
                    <a:lnR w="12700" cap="flat" cmpd="sng" algn="ctr">
                      <a:solidFill>
                        <a:schemeClr val="tx1"/>
                      </a:solidFill>
                      <a:prstDash val="solid"/>
                      <a:round/>
                      <a:headEnd type="none" w="med" len="med"/>
                      <a:tailEnd type="none" w="med" len="med"/>
                    </a:lnR>
                  </a:tcPr>
                </a:tc>
                <a:tc>
                  <a:txBody>
                    <a:bodyPr/>
                    <a:lstStyle/>
                    <a:p>
                      <a:r>
                        <a:rPr kumimoji="1" lang="ja-JP" altLang="en-US" sz="2000" dirty="0" smtClean="0"/>
                        <a:t>作成者</a:t>
                      </a:r>
                      <a:endParaRPr kumimoji="1" lang="ja-JP" altLang="en-US" sz="2000" dirty="0"/>
                    </a:p>
                  </a:txBody>
                  <a:tcPr>
                    <a:lnL w="12700" cap="flat" cmpd="sng" algn="ctr">
                      <a:solidFill>
                        <a:schemeClr val="tx1"/>
                      </a:solidFill>
                      <a:prstDash val="solid"/>
                      <a:round/>
                      <a:headEnd type="none" w="med" len="med"/>
                      <a:tailEnd type="none" w="med" len="med"/>
                    </a:lnL>
                  </a:tcPr>
                </a:tc>
              </a:tr>
              <a:tr h="1517682">
                <a:tc rowSpan="2">
                  <a:txBody>
                    <a:bodyPr/>
                    <a:lstStyle/>
                    <a:p>
                      <a:r>
                        <a:rPr kumimoji="1" lang="ja-JP" altLang="en-US" sz="2000" dirty="0" smtClean="0"/>
                        <a:t>ケアマネジメントＡ</a:t>
                      </a:r>
                      <a:endParaRPr kumimoji="1" lang="en-US" altLang="ja-JP" sz="2000" dirty="0" smtClean="0"/>
                    </a:p>
                    <a:p>
                      <a:r>
                        <a:rPr kumimoji="1" lang="ja-JP" altLang="en-US" sz="2000" dirty="0" smtClean="0"/>
                        <a:t>（原則的なマネジメント）</a:t>
                      </a:r>
                      <a:endParaRPr kumimoji="1" lang="ja-JP" altLang="en-US" sz="2000" dirty="0"/>
                    </a:p>
                  </a:txBody>
                  <a:tcPr>
                    <a:lnR w="12700" cap="flat" cmpd="sng" algn="ctr">
                      <a:solidFill>
                        <a:schemeClr val="tx1"/>
                      </a:solidFill>
                      <a:prstDash val="solid"/>
                      <a:round/>
                      <a:headEnd type="none" w="med" len="med"/>
                      <a:tailEnd type="none" w="med" len="med"/>
                    </a:lnR>
                  </a:tcPr>
                </a:tc>
                <a:tc>
                  <a:txBody>
                    <a:bodyPr/>
                    <a:lstStyle/>
                    <a:p>
                      <a:r>
                        <a:rPr kumimoji="1" lang="ja-JP" altLang="en-US" sz="2000" dirty="0" smtClean="0"/>
                        <a:t>吉川市訪問介護</a:t>
                      </a:r>
                      <a:endParaRPr kumimoji="1" lang="en-US" altLang="ja-JP" sz="2000" dirty="0" smtClean="0"/>
                    </a:p>
                    <a:p>
                      <a:r>
                        <a:rPr kumimoji="1" lang="ja-JP" altLang="en-US" sz="2000" dirty="0" smtClean="0"/>
                        <a:t>相当サービス</a:t>
                      </a:r>
                      <a:endParaRPr kumimoji="1" lang="en-US" altLang="ja-JP" sz="2000" dirty="0" smtClean="0"/>
                    </a:p>
                    <a:p>
                      <a:r>
                        <a:rPr kumimoji="1" lang="ja-JP" altLang="en-US" sz="2000" dirty="0" smtClean="0"/>
                        <a:t>吉川市通所介護相当サービス</a:t>
                      </a:r>
                      <a:endParaRPr kumimoji="1" lang="ja-JP" altLang="en-US" sz="2000" dirty="0"/>
                    </a:p>
                  </a:txBody>
                  <a:tcPr>
                    <a:lnL w="12700" cap="flat" cmpd="sng" algn="ctr">
                      <a:solidFill>
                        <a:schemeClr val="tx1"/>
                      </a:solidFill>
                      <a:prstDash val="solid"/>
                      <a:round/>
                      <a:headEnd type="none" w="med" len="med"/>
                      <a:tailEnd type="none" w="med" len="med"/>
                    </a:lnL>
                  </a:tcPr>
                </a:tc>
                <a:tc rowSpan="2">
                  <a:txBody>
                    <a:bodyPr/>
                    <a:lstStyle/>
                    <a:p>
                      <a:r>
                        <a:rPr kumimoji="1" lang="ja-JP" altLang="en-US" sz="2000" dirty="0" smtClean="0"/>
                        <a:t>４３０単位</a:t>
                      </a:r>
                      <a:endParaRPr kumimoji="1" lang="en-US" altLang="ja-JP" sz="2000" dirty="0" smtClean="0"/>
                    </a:p>
                    <a:p>
                      <a:r>
                        <a:rPr kumimoji="1" lang="ja-JP" altLang="en-US" sz="2000" dirty="0" smtClean="0"/>
                        <a:t>＋</a:t>
                      </a:r>
                      <a:endParaRPr kumimoji="1" lang="en-US" altLang="ja-JP" sz="2000" dirty="0" smtClean="0"/>
                    </a:p>
                    <a:p>
                      <a:r>
                        <a:rPr kumimoji="1" lang="ja-JP" altLang="en-US" sz="2000" dirty="0" smtClean="0"/>
                        <a:t>初回加算３００単位</a:t>
                      </a:r>
                      <a:endParaRPr kumimoji="1" lang="ja-JP" altLang="en-US" sz="20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kumimoji="1" lang="ja-JP" altLang="en-US" sz="2000" dirty="0" smtClean="0"/>
                        <a:t>地域包括支援センター（</a:t>
                      </a:r>
                      <a:r>
                        <a:rPr kumimoji="1" lang="ja-JP" altLang="en-US" sz="2000" u="sng" dirty="0" smtClean="0"/>
                        <a:t>２回目以降は、居宅介護支援事業所に委託可</a:t>
                      </a:r>
                      <a:r>
                        <a:rPr kumimoji="1" lang="ja-JP" altLang="en-US" sz="2000" dirty="0" smtClean="0"/>
                        <a:t>）</a:t>
                      </a:r>
                      <a:endParaRPr kumimoji="1" lang="ja-JP" altLang="en-US" sz="2000" dirty="0"/>
                    </a:p>
                  </a:txBody>
                  <a:tcPr>
                    <a:lnL w="12700" cap="flat" cmpd="sng" algn="ctr">
                      <a:solidFill>
                        <a:schemeClr val="tx1"/>
                      </a:solidFill>
                      <a:prstDash val="solid"/>
                      <a:round/>
                      <a:headEnd type="none" w="med" len="med"/>
                      <a:tailEnd type="none" w="med" len="med"/>
                    </a:lnL>
                  </a:tcPr>
                </a:tc>
              </a:tr>
              <a:tr h="1425926">
                <a:tc vMerge="1">
                  <a:txBody>
                    <a:bodyPr/>
                    <a:lstStyle/>
                    <a:p>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2000" dirty="0" smtClean="0"/>
                        <a:t>訪問型・通所型</a:t>
                      </a:r>
                      <a:endParaRPr kumimoji="1" lang="en-US" altLang="ja-JP" sz="2000" dirty="0" smtClean="0"/>
                    </a:p>
                    <a:p>
                      <a:r>
                        <a:rPr kumimoji="1" lang="ja-JP" altLang="en-US" sz="2000" dirty="0" smtClean="0"/>
                        <a:t>短期集中予防</a:t>
                      </a:r>
                      <a:endParaRPr kumimoji="1" lang="en-US" altLang="ja-JP" sz="2000" dirty="0" smtClean="0"/>
                    </a:p>
                    <a:p>
                      <a:r>
                        <a:rPr kumimoji="1" lang="ja-JP" altLang="en-US" sz="2000" dirty="0" smtClean="0"/>
                        <a:t>サービス</a:t>
                      </a:r>
                      <a:endParaRPr kumimoji="1" lang="en-US" altLang="ja-JP" sz="2000" dirty="0" smtClean="0"/>
                    </a:p>
                    <a:p>
                      <a:endParaRPr kumimoji="1" lang="ja-JP" altLang="en-US" sz="20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vMerge="1">
                  <a:txBody>
                    <a:bodyPr/>
                    <a:lstStyle/>
                    <a:p>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2000" dirty="0" smtClean="0"/>
                        <a:t>地域包括支援センター</a:t>
                      </a:r>
                      <a:endParaRPr kumimoji="1" lang="ja-JP" altLang="en-US" sz="20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bl>
          </a:graphicData>
        </a:graphic>
      </p:graphicFrame>
      <p:sp>
        <p:nvSpPr>
          <p:cNvPr id="5" name="コンテンツ プレースホルダー 2"/>
          <p:cNvSpPr txBox="1">
            <a:spLocks/>
          </p:cNvSpPr>
          <p:nvPr/>
        </p:nvSpPr>
        <p:spPr>
          <a:xfrm>
            <a:off x="-36512" y="5445224"/>
            <a:ext cx="9144000" cy="1440160"/>
          </a:xfrm>
          <a:prstGeom prst="rect">
            <a:avLst/>
          </a:prstGeom>
        </p:spPr>
        <p:txBody>
          <a:bodyPr vert="horz" lIns="91424" tIns="45712" rIns="91424" bIns="45712" rtlCol="0">
            <a:normAutofit lnSpcReduction="10000"/>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en-US" altLang="ja-JP" sz="2000" dirty="0" smtClean="0"/>
              <a:t>【</a:t>
            </a:r>
            <a:r>
              <a:rPr lang="ja-JP" altLang="en-US" sz="2000" dirty="0" smtClean="0"/>
              <a:t>参考：国の示すマネジメント類型</a:t>
            </a:r>
            <a:r>
              <a:rPr lang="en-US" altLang="ja-JP" sz="2000" dirty="0" smtClean="0"/>
              <a:t>】</a:t>
            </a:r>
          </a:p>
          <a:p>
            <a:r>
              <a:rPr lang="ja-JP" altLang="en-US" sz="2000" dirty="0" smtClean="0"/>
              <a:t>ケアマネジメントＡ　サービス担当者会議、モニタリング等を実施するもの</a:t>
            </a:r>
            <a:endParaRPr lang="en-US" altLang="ja-JP" sz="2000" dirty="0" smtClean="0"/>
          </a:p>
          <a:p>
            <a:r>
              <a:rPr lang="ja-JP" altLang="en-US" sz="2000" dirty="0" smtClean="0"/>
              <a:t>ケアマネジメントＢ　（住民主体のサービス提供時に提示）</a:t>
            </a:r>
            <a:endParaRPr lang="en-US" altLang="ja-JP" sz="2000" dirty="0" smtClean="0"/>
          </a:p>
          <a:p>
            <a:r>
              <a:rPr lang="ja-JP" altLang="en-US" sz="2000" dirty="0" smtClean="0"/>
              <a:t>ケアマネジメントＣ　サービス担当者会議は省略、モニタリングは１年以内</a:t>
            </a:r>
            <a:endParaRPr lang="en-US" altLang="ja-JP" sz="2000" dirty="0"/>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29</a:t>
            </a:fld>
            <a:endParaRPr kumimoji="1" lang="ja-JP" altLang="en-US"/>
          </a:p>
        </p:txBody>
      </p:sp>
    </p:spTree>
    <p:extLst>
      <p:ext uri="{BB962C8B-B14F-4D97-AF65-F5344CB8AC3E}">
        <p14:creationId xmlns:p14="http://schemas.microsoft.com/office/powerpoint/2010/main" val="23253772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kumimoji="1" lang="ja-JP" altLang="en-US" dirty="0" smtClean="0">
                <a:solidFill>
                  <a:schemeClr val="bg1"/>
                </a:solidFill>
              </a:rPr>
              <a:t>新しい介護予防・日常生活支援総合事業への移行②</a:t>
            </a:r>
            <a:endParaRPr kumimoji="1" lang="ja-JP" altLang="en-US" dirty="0">
              <a:solidFill>
                <a:schemeClr val="bg1"/>
              </a:solidFill>
            </a:endParaRPr>
          </a:p>
        </p:txBody>
      </p:sp>
      <p:sp>
        <p:nvSpPr>
          <p:cNvPr id="3" name="コンテンツ プレースホルダー 2"/>
          <p:cNvSpPr>
            <a:spLocks noGrp="1"/>
          </p:cNvSpPr>
          <p:nvPr>
            <p:ph idx="1"/>
          </p:nvPr>
        </p:nvSpPr>
        <p:spPr>
          <a:xfrm>
            <a:off x="39269" y="2132856"/>
            <a:ext cx="9144000" cy="4464496"/>
          </a:xfrm>
        </p:spPr>
        <p:txBody>
          <a:bodyPr>
            <a:normAutofit/>
          </a:bodyPr>
          <a:lstStyle/>
          <a:p>
            <a:r>
              <a:rPr lang="ja-JP" altLang="en-US" sz="2800" dirty="0" smtClean="0"/>
              <a:t>このため、吉川市においても、全国と同様に介護と生活支援の担い手を、将来に向けて確保するため、住民等の多様な担い手が参画し、地域で高齢者を支える仕組みづくりを進めていく必要があります。</a:t>
            </a:r>
            <a:endParaRPr lang="en-US" altLang="ja-JP" sz="2800" dirty="0" smtClean="0"/>
          </a:p>
          <a:p>
            <a:endParaRPr lang="en-US" altLang="ja-JP" sz="2800" dirty="0" smtClean="0"/>
          </a:p>
          <a:p>
            <a:r>
              <a:rPr kumimoji="1" lang="ja-JP" altLang="en-US" sz="2800" dirty="0" smtClean="0"/>
              <a:t>さらに要介護状態の予防と自立に向けた支援、多様で柔軟な生活支援の提供が行われる地域</a:t>
            </a:r>
            <a:r>
              <a:rPr lang="ja-JP" altLang="en-US" sz="2800" dirty="0" smtClean="0"/>
              <a:t>づくりを進めるため、平成２９年４月から吉川市介護予防・日常生活支援総合事業を実施します。</a:t>
            </a:r>
            <a:endParaRPr kumimoji="1" lang="ja-JP" altLang="en-US" sz="2800" dirty="0"/>
          </a:p>
        </p:txBody>
      </p:sp>
      <p:sp>
        <p:nvSpPr>
          <p:cNvPr id="5" name="角丸四角形 4"/>
          <p:cNvSpPr/>
          <p:nvPr/>
        </p:nvSpPr>
        <p:spPr>
          <a:xfrm>
            <a:off x="35496" y="1268760"/>
            <a:ext cx="4176464"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3200" dirty="0" smtClean="0">
                <a:solidFill>
                  <a:schemeClr val="bg1"/>
                </a:solidFill>
              </a:rPr>
              <a:t>制度改正の趣旨</a:t>
            </a:r>
            <a:endParaRPr kumimoji="1" lang="ja-JP" altLang="en-US" sz="3200" dirty="0">
              <a:solidFill>
                <a:schemeClr val="bg1"/>
              </a:solidFill>
            </a:endParaRPr>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3</a:t>
            </a:fld>
            <a:endParaRPr kumimoji="1" lang="ja-JP" altLang="en-US"/>
          </a:p>
        </p:txBody>
      </p:sp>
    </p:spTree>
    <p:extLst>
      <p:ext uri="{BB962C8B-B14F-4D97-AF65-F5344CB8AC3E}">
        <p14:creationId xmlns:p14="http://schemas.microsoft.com/office/powerpoint/2010/main" val="1671160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利用者負担等</a:t>
            </a:r>
            <a:endParaRPr kumimoji="1" lang="ja-JP" altLang="en-US" dirty="0">
              <a:solidFill>
                <a:schemeClr val="bg1"/>
              </a:solidFill>
            </a:endParaRPr>
          </a:p>
        </p:txBody>
      </p:sp>
      <p:sp>
        <p:nvSpPr>
          <p:cNvPr id="8" name="コンテンツ プレースホルダー 2"/>
          <p:cNvSpPr txBox="1">
            <a:spLocks/>
          </p:cNvSpPr>
          <p:nvPr/>
        </p:nvSpPr>
        <p:spPr>
          <a:xfrm>
            <a:off x="35496" y="1709192"/>
            <a:ext cx="9144000" cy="4528120"/>
          </a:xfrm>
          <a:prstGeom prst="rect">
            <a:avLst/>
          </a:prstGeom>
        </p:spPr>
        <p:txBody>
          <a:bodyPr vert="horz" lIns="91424" tIns="45712" rIns="91424" bIns="45712" rtlCol="0">
            <a:noAutofit/>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ja-JP" altLang="en-US" dirty="0" smtClean="0"/>
              <a:t>・事業者指定により提供するサービスの利用者負担は、現在の介護給付の利用者負担割合（原則１割、一定以上所得者は２割）と同様です。</a:t>
            </a:r>
            <a:endParaRPr lang="en-US" altLang="ja-JP" dirty="0" smtClean="0"/>
          </a:p>
          <a:p>
            <a:pPr marL="0" indent="0">
              <a:buFont typeface="Arial" panose="020B0604020202020204" pitchFamily="34" charset="0"/>
              <a:buNone/>
            </a:pPr>
            <a:r>
              <a:rPr lang="ja-JP" altLang="en-US" dirty="0" smtClean="0"/>
              <a:t>・また、給付における利用者負担の軽減制度に相当する高額介護（介護予防）サービス費相当事業を実施予定となります。</a:t>
            </a:r>
            <a:endParaRPr lang="en-US" altLang="ja-JP" dirty="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30</a:t>
            </a:fld>
            <a:endParaRPr kumimoji="1" lang="ja-JP" altLang="en-US"/>
          </a:p>
        </p:txBody>
      </p:sp>
    </p:spTree>
    <p:extLst>
      <p:ext uri="{BB962C8B-B14F-4D97-AF65-F5344CB8AC3E}">
        <p14:creationId xmlns:p14="http://schemas.microsoft.com/office/powerpoint/2010/main" val="729713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利用限度額</a:t>
            </a:r>
            <a:endParaRPr kumimoji="1" lang="ja-JP" altLang="en-US" dirty="0">
              <a:solidFill>
                <a:schemeClr val="bg1"/>
              </a:solidFill>
            </a:endParaRPr>
          </a:p>
        </p:txBody>
      </p:sp>
      <p:sp>
        <p:nvSpPr>
          <p:cNvPr id="6" name="コンテンツ プレースホルダー 2"/>
          <p:cNvSpPr>
            <a:spLocks noGrp="1"/>
          </p:cNvSpPr>
          <p:nvPr>
            <p:ph idx="1"/>
          </p:nvPr>
        </p:nvSpPr>
        <p:spPr>
          <a:xfrm>
            <a:off x="35698" y="1844824"/>
            <a:ext cx="9144000" cy="3744416"/>
          </a:xfrm>
        </p:spPr>
        <p:txBody>
          <a:bodyPr>
            <a:noAutofit/>
          </a:bodyPr>
          <a:lstStyle/>
          <a:p>
            <a:pPr marL="0" indent="0">
              <a:buNone/>
            </a:pPr>
            <a:r>
              <a:rPr lang="ja-JP" altLang="en-US" dirty="0" smtClean="0"/>
              <a:t>　事業者指定による提供サービスについては給付管理を行います。要支援認定を受けた方については、現在、適用されている予防給付の利用限度額の範囲内で、給付と事業者指定により提供するサービスと一体的に給付管理します。基本チェックリストにより事業対象者と判断された方については、</a:t>
            </a:r>
            <a:r>
              <a:rPr lang="ja-JP" altLang="en-US" dirty="0" smtClean="0">
                <a:solidFill>
                  <a:srgbClr val="FF0000"/>
                </a:solidFill>
              </a:rPr>
              <a:t>予防給付の要支援１の利用限度額と同額</a:t>
            </a:r>
            <a:r>
              <a:rPr lang="ja-JP" altLang="en-US" dirty="0" smtClean="0"/>
              <a:t>とします。</a:t>
            </a:r>
            <a:endParaRPr lang="en-US" altLang="ja-JP" dirty="0" smtClean="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31</a:t>
            </a:fld>
            <a:endParaRPr kumimoji="1" lang="ja-JP" altLang="en-US"/>
          </a:p>
        </p:txBody>
      </p:sp>
    </p:spTree>
    <p:extLst>
      <p:ext uri="{BB962C8B-B14F-4D97-AF65-F5344CB8AC3E}">
        <p14:creationId xmlns:p14="http://schemas.microsoft.com/office/powerpoint/2010/main" val="11217278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質問事項について</a:t>
            </a:r>
            <a:endParaRPr kumimoji="1" lang="ja-JP" altLang="en-US" dirty="0">
              <a:solidFill>
                <a:schemeClr val="bg1"/>
              </a:solidFill>
            </a:endParaRPr>
          </a:p>
        </p:txBody>
      </p:sp>
      <p:sp>
        <p:nvSpPr>
          <p:cNvPr id="6" name="コンテンツ プレースホルダー 2"/>
          <p:cNvSpPr>
            <a:spLocks noGrp="1"/>
          </p:cNvSpPr>
          <p:nvPr>
            <p:ph idx="1"/>
          </p:nvPr>
        </p:nvSpPr>
        <p:spPr>
          <a:xfrm>
            <a:off x="35698" y="1196752"/>
            <a:ext cx="9144000" cy="5328592"/>
          </a:xfrm>
        </p:spPr>
        <p:txBody>
          <a:bodyPr>
            <a:noAutofit/>
          </a:bodyPr>
          <a:lstStyle/>
          <a:p>
            <a:pPr marL="0" indent="0">
              <a:buNone/>
            </a:pPr>
            <a:r>
              <a:rPr lang="ja-JP" altLang="en-US" dirty="0" smtClean="0"/>
              <a:t>　質問事項につきましては、この説明会以後も随時受付いたします。頂いた質問に対するご回答につきましては、すべての事業者の皆さまに情報共有をいただく目的から市ホームページにてお知らせいたします。ご質問につきましては、メール、ファクシミリにより下記に提出くださいますようお願いいたします。</a:t>
            </a:r>
            <a:endParaRPr lang="en-US" altLang="ja-JP" dirty="0" smtClean="0"/>
          </a:p>
        </p:txBody>
      </p:sp>
      <p:sp>
        <p:nvSpPr>
          <p:cNvPr id="4" name="コンテンツ プレースホルダー 2"/>
          <p:cNvSpPr txBox="1">
            <a:spLocks/>
          </p:cNvSpPr>
          <p:nvPr/>
        </p:nvSpPr>
        <p:spPr>
          <a:xfrm>
            <a:off x="107504" y="4437112"/>
            <a:ext cx="8928992" cy="2160240"/>
          </a:xfrm>
          <a:prstGeom prst="rect">
            <a:avLst/>
          </a:prstGeom>
          <a:ln>
            <a:solidFill>
              <a:schemeClr val="tx1"/>
            </a:solidFill>
          </a:ln>
        </p:spPr>
        <p:txBody>
          <a:bodyPr vert="horz" lIns="91424" tIns="45712" rIns="91424" bIns="45712" rtlCol="0">
            <a:noAutofit/>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ja-JP" altLang="en-US" sz="2800" dirty="0" smtClean="0"/>
              <a:t>宛先：吉川市いきいき推進課　高齢福祉係</a:t>
            </a:r>
            <a:endParaRPr lang="en-US" altLang="ja-JP" sz="2800" dirty="0" smtClean="0"/>
          </a:p>
          <a:p>
            <a:pPr marL="0" indent="0">
              <a:buFont typeface="Arial" panose="020B0604020202020204" pitchFamily="34" charset="0"/>
              <a:buNone/>
            </a:pPr>
            <a:r>
              <a:rPr lang="ja-JP" altLang="en-US" sz="2800" dirty="0" smtClean="0"/>
              <a:t>　　　　ファクス：０４８－９８１－５３９２</a:t>
            </a:r>
            <a:endParaRPr lang="en-US" altLang="ja-JP" sz="2800" dirty="0" smtClean="0"/>
          </a:p>
          <a:p>
            <a:pPr marL="0" indent="0">
              <a:buFont typeface="Arial" panose="020B0604020202020204" pitchFamily="34" charset="0"/>
              <a:buNone/>
            </a:pPr>
            <a:r>
              <a:rPr lang="ja-JP" altLang="en-US" sz="2800" dirty="0" smtClean="0"/>
              <a:t>　　　　メール：</a:t>
            </a:r>
            <a:r>
              <a:rPr lang="en-US" altLang="ja-JP" sz="2800" dirty="0" smtClean="0"/>
              <a:t>ikiiki2@city.yoshikawa.saitama.jp</a:t>
            </a:r>
          </a:p>
          <a:p>
            <a:pPr marL="0" indent="0">
              <a:buFont typeface="Arial" panose="020B0604020202020204" pitchFamily="34" charset="0"/>
              <a:buNone/>
            </a:pPr>
            <a:r>
              <a:rPr lang="ja-JP" altLang="en-US" sz="2800" dirty="0" smtClean="0"/>
              <a:t>件名：「総合事業質問」</a:t>
            </a:r>
            <a:endParaRPr lang="en-US" altLang="ja-JP" sz="2800" dirty="0" smtClean="0"/>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32</a:t>
            </a:fld>
            <a:endParaRPr kumimoji="1" lang="ja-JP" altLang="en-US"/>
          </a:p>
        </p:txBody>
      </p:sp>
    </p:spTree>
    <p:extLst>
      <p:ext uri="{BB962C8B-B14F-4D97-AF65-F5344CB8AC3E}">
        <p14:creationId xmlns:p14="http://schemas.microsoft.com/office/powerpoint/2010/main" val="36156060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539552" y="2502024"/>
            <a:ext cx="8229600" cy="1143000"/>
          </a:xfrm>
        </p:spPr>
        <p:txBody>
          <a:bodyPr/>
          <a:lstStyle/>
          <a:p>
            <a:r>
              <a:rPr lang="ja-JP" altLang="en-US" dirty="0" smtClean="0"/>
              <a:t>ご清聴ありがとうございました。</a:t>
            </a:r>
            <a:endParaRPr kumimoji="1" lang="ja-JP" altLang="en-US" dirty="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33</a:t>
            </a:fld>
            <a:endParaRPr kumimoji="1" lang="ja-JP" altLang="en-US"/>
          </a:p>
        </p:txBody>
      </p:sp>
    </p:spTree>
    <p:extLst>
      <p:ext uri="{BB962C8B-B14F-4D97-AF65-F5344CB8AC3E}">
        <p14:creationId xmlns:p14="http://schemas.microsoft.com/office/powerpoint/2010/main" val="30512295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204864"/>
            <a:ext cx="9144000" cy="1143000"/>
          </a:xfrm>
          <a:solidFill>
            <a:srgbClr val="002060"/>
          </a:solidFill>
        </p:spPr>
        <p:txBody>
          <a:bodyPr>
            <a:normAutofit fontScale="90000"/>
          </a:bodyPr>
          <a:lstStyle/>
          <a:p>
            <a:pPr algn="l"/>
            <a:r>
              <a:rPr kumimoji="1" lang="ja-JP" altLang="en-US" dirty="0" smtClean="0">
                <a:solidFill>
                  <a:schemeClr val="bg1"/>
                </a:solidFill>
              </a:rPr>
              <a:t>新しい介護予防・日常生活支援総合事業</a:t>
            </a:r>
            <a:r>
              <a:rPr lang="ja-JP" altLang="en-US" dirty="0" smtClean="0">
                <a:solidFill>
                  <a:schemeClr val="bg1"/>
                </a:solidFill>
              </a:rPr>
              <a:t>の構成</a:t>
            </a:r>
            <a:endParaRPr kumimoji="1" lang="ja-JP" altLang="en-US" dirty="0">
              <a:solidFill>
                <a:schemeClr val="bg1"/>
              </a:solidFill>
            </a:endParaRPr>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4</a:t>
            </a:fld>
            <a:endParaRPr kumimoji="1" lang="ja-JP" altLang="en-US"/>
          </a:p>
        </p:txBody>
      </p:sp>
    </p:spTree>
    <p:extLst>
      <p:ext uri="{BB962C8B-B14F-4D97-AF65-F5344CB8AC3E}">
        <p14:creationId xmlns:p14="http://schemas.microsoft.com/office/powerpoint/2010/main" val="18709440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正方形/長方形 1"/>
          <p:cNvSpPr/>
          <p:nvPr/>
        </p:nvSpPr>
        <p:spPr>
          <a:xfrm>
            <a:off x="827584" y="1556792"/>
            <a:ext cx="3312368" cy="50405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860032" y="4581128"/>
            <a:ext cx="3816424" cy="108012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5</a:t>
            </a:fld>
            <a:endParaRPr kumimoji="1" lang="ja-JP" altLang="en-US"/>
          </a:p>
        </p:txBody>
      </p:sp>
    </p:spTree>
    <p:extLst>
      <p:ext uri="{BB962C8B-B14F-4D97-AF65-F5344CB8AC3E}">
        <p14:creationId xmlns:p14="http://schemas.microsoft.com/office/powerpoint/2010/main" val="43399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フリーフォーム 3"/>
          <p:cNvSpPr/>
          <p:nvPr/>
        </p:nvSpPr>
        <p:spPr>
          <a:xfrm>
            <a:off x="2080687" y="4736057"/>
            <a:ext cx="7027817" cy="1933303"/>
          </a:xfrm>
          <a:custGeom>
            <a:avLst/>
            <a:gdLst>
              <a:gd name="connsiteX0" fmla="*/ 26126 w 7027817"/>
              <a:gd name="connsiteY0" fmla="*/ 418011 h 1933303"/>
              <a:gd name="connsiteX1" fmla="*/ 1541417 w 7027817"/>
              <a:gd name="connsiteY1" fmla="*/ 418011 h 1933303"/>
              <a:gd name="connsiteX2" fmla="*/ 1554480 w 7027817"/>
              <a:gd name="connsiteY2" fmla="*/ 0 h 1933303"/>
              <a:gd name="connsiteX3" fmla="*/ 7014755 w 7027817"/>
              <a:gd name="connsiteY3" fmla="*/ 0 h 1933303"/>
              <a:gd name="connsiteX4" fmla="*/ 7027817 w 7027817"/>
              <a:gd name="connsiteY4" fmla="*/ 1907177 h 1933303"/>
              <a:gd name="connsiteX5" fmla="*/ 0 w 7027817"/>
              <a:gd name="connsiteY5" fmla="*/ 1933303 h 1933303"/>
              <a:gd name="connsiteX6" fmla="*/ 13063 w 7027817"/>
              <a:gd name="connsiteY6" fmla="*/ 365760 h 1933303"/>
              <a:gd name="connsiteX7" fmla="*/ 26126 w 7027817"/>
              <a:gd name="connsiteY7" fmla="*/ 418011 h 1933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27817" h="1933303">
                <a:moveTo>
                  <a:pt x="26126" y="418011"/>
                </a:moveTo>
                <a:lnTo>
                  <a:pt x="1541417" y="418011"/>
                </a:lnTo>
                <a:lnTo>
                  <a:pt x="1554480" y="0"/>
                </a:lnTo>
                <a:lnTo>
                  <a:pt x="7014755" y="0"/>
                </a:lnTo>
                <a:lnTo>
                  <a:pt x="7027817" y="1907177"/>
                </a:lnTo>
                <a:lnTo>
                  <a:pt x="0" y="1933303"/>
                </a:lnTo>
                <a:lnTo>
                  <a:pt x="13063" y="365760"/>
                </a:lnTo>
                <a:lnTo>
                  <a:pt x="26126" y="418011"/>
                </a:lnTo>
                <a:close/>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p:cNvSpPr/>
          <p:nvPr/>
        </p:nvSpPr>
        <p:spPr>
          <a:xfrm>
            <a:off x="3683726" y="3082834"/>
            <a:ext cx="5381897" cy="3592286"/>
          </a:xfrm>
          <a:custGeom>
            <a:avLst/>
            <a:gdLst>
              <a:gd name="connsiteX0" fmla="*/ 26125 w 5381897"/>
              <a:gd name="connsiteY0" fmla="*/ 0 h 3592286"/>
              <a:gd name="connsiteX1" fmla="*/ 5381897 w 5381897"/>
              <a:gd name="connsiteY1" fmla="*/ 13063 h 3592286"/>
              <a:gd name="connsiteX2" fmla="*/ 5368834 w 5381897"/>
              <a:gd name="connsiteY2" fmla="*/ 3579223 h 3592286"/>
              <a:gd name="connsiteX3" fmla="*/ 1175657 w 5381897"/>
              <a:gd name="connsiteY3" fmla="*/ 3592286 h 3592286"/>
              <a:gd name="connsiteX4" fmla="*/ 1214845 w 5381897"/>
              <a:gd name="connsiteY4" fmla="*/ 1476103 h 3592286"/>
              <a:gd name="connsiteX5" fmla="*/ 0 w 5381897"/>
              <a:gd name="connsiteY5" fmla="*/ 1449977 h 3592286"/>
              <a:gd name="connsiteX6" fmla="*/ 26125 w 5381897"/>
              <a:gd name="connsiteY6" fmla="*/ 0 h 3592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1897" h="3592286">
                <a:moveTo>
                  <a:pt x="26125" y="0"/>
                </a:moveTo>
                <a:lnTo>
                  <a:pt x="5381897" y="13063"/>
                </a:lnTo>
                <a:cubicBezTo>
                  <a:pt x="5377543" y="1201783"/>
                  <a:pt x="5373188" y="2390503"/>
                  <a:pt x="5368834" y="3579223"/>
                </a:cubicBezTo>
                <a:lnTo>
                  <a:pt x="1175657" y="3592286"/>
                </a:lnTo>
                <a:lnTo>
                  <a:pt x="1214845" y="1476103"/>
                </a:lnTo>
                <a:lnTo>
                  <a:pt x="0" y="1449977"/>
                </a:lnTo>
                <a:lnTo>
                  <a:pt x="26125" y="0"/>
                </a:lnTo>
                <a:close/>
              </a:path>
            </a:pathLst>
          </a:custGeom>
          <a:noFill/>
          <a:ln w="762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9C133FF5-014C-49F6-9E92-2B139CF809B9}" type="slidenum">
              <a:rPr kumimoji="1" lang="ja-JP" altLang="en-US" smtClean="0"/>
              <a:t>6</a:t>
            </a:fld>
            <a:endParaRPr kumimoji="1" lang="ja-JP" altLang="en-US"/>
          </a:p>
        </p:txBody>
      </p:sp>
    </p:spTree>
    <p:extLst>
      <p:ext uri="{BB962C8B-B14F-4D97-AF65-F5344CB8AC3E}">
        <p14:creationId xmlns:p14="http://schemas.microsoft.com/office/powerpoint/2010/main" val="3324937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9203" y="3202317"/>
            <a:ext cx="914838" cy="1200329"/>
          </a:xfrm>
          <a:prstGeom prst="rect">
            <a:avLst/>
          </a:prstGeom>
          <a:solidFill>
            <a:srgbClr val="CCFFCC"/>
          </a:solidFill>
          <a:ln w="19050">
            <a:solidFill>
              <a:schemeClr val="tx1"/>
            </a:solidFill>
          </a:ln>
        </p:spPr>
        <p:txBody>
          <a:bodyPr wrap="square">
            <a:spAutoFit/>
          </a:bodyPr>
          <a:lstStyle/>
          <a:p>
            <a:pPr algn="just" fontAlgn="base">
              <a:spcAft>
                <a:spcPct val="0"/>
              </a:spcAft>
            </a:pPr>
            <a:r>
              <a:rPr lang="ja-JP" altLang="en-US" sz="1200" dirty="0">
                <a:solidFill>
                  <a:prstClr val="black"/>
                </a:solidFill>
                <a:latin typeface="ＭＳ Ｐゴシック"/>
              </a:rPr>
              <a:t>介護予防</a:t>
            </a:r>
            <a:r>
              <a:rPr lang="ja-JP" altLang="en-US" sz="1200" dirty="0" smtClean="0">
                <a:solidFill>
                  <a:prstClr val="black"/>
                </a:solidFill>
                <a:latin typeface="ＭＳ Ｐゴシック"/>
              </a:rPr>
              <a:t>・</a:t>
            </a:r>
            <a:endParaRPr lang="en-US" altLang="ja-JP" sz="1200" dirty="0" smtClean="0">
              <a:solidFill>
                <a:prstClr val="black"/>
              </a:solidFill>
              <a:latin typeface="ＭＳ Ｐゴシック"/>
            </a:endParaRPr>
          </a:p>
          <a:p>
            <a:pPr algn="just" fontAlgn="base">
              <a:spcAft>
                <a:spcPct val="0"/>
              </a:spcAft>
            </a:pPr>
            <a:r>
              <a:rPr lang="ja-JP" altLang="en-US" sz="1200" dirty="0" smtClean="0">
                <a:solidFill>
                  <a:prstClr val="black"/>
                </a:solidFill>
                <a:latin typeface="ＭＳ Ｐゴシック"/>
              </a:rPr>
              <a:t>日常生活</a:t>
            </a:r>
            <a:endParaRPr lang="en-US" altLang="ja-JP" sz="1200" dirty="0" smtClean="0">
              <a:solidFill>
                <a:prstClr val="black"/>
              </a:solidFill>
              <a:latin typeface="ＭＳ Ｐゴシック"/>
            </a:endParaRPr>
          </a:p>
          <a:p>
            <a:pPr algn="just" fontAlgn="base">
              <a:spcAft>
                <a:spcPct val="0"/>
              </a:spcAft>
            </a:pPr>
            <a:r>
              <a:rPr lang="ja-JP" altLang="en-US" sz="1200" dirty="0" smtClean="0">
                <a:solidFill>
                  <a:prstClr val="black"/>
                </a:solidFill>
                <a:latin typeface="ＭＳ Ｐゴシック"/>
              </a:rPr>
              <a:t>支援総合</a:t>
            </a:r>
            <a:endParaRPr lang="en-US" altLang="ja-JP" sz="1200" dirty="0" smtClean="0">
              <a:solidFill>
                <a:prstClr val="black"/>
              </a:solidFill>
              <a:latin typeface="ＭＳ Ｐゴシック"/>
            </a:endParaRPr>
          </a:p>
          <a:p>
            <a:pPr algn="just" fontAlgn="base">
              <a:spcAft>
                <a:spcPct val="0"/>
              </a:spcAft>
            </a:pPr>
            <a:r>
              <a:rPr lang="ja-JP" altLang="en-US" sz="1200" dirty="0" smtClean="0">
                <a:solidFill>
                  <a:prstClr val="black"/>
                </a:solidFill>
                <a:latin typeface="ＭＳ Ｐゴシック"/>
              </a:rPr>
              <a:t>事業</a:t>
            </a:r>
            <a:endParaRPr lang="en-US" altLang="ja-JP" sz="1200" dirty="0" smtClean="0">
              <a:solidFill>
                <a:prstClr val="black"/>
              </a:solidFill>
              <a:latin typeface="ＭＳ Ｐゴシック"/>
            </a:endParaRPr>
          </a:p>
          <a:p>
            <a:pPr algn="just" fontAlgn="base">
              <a:spcAft>
                <a:spcPct val="0"/>
              </a:spcAft>
            </a:pPr>
            <a:r>
              <a:rPr lang="ja-JP" altLang="en-US" sz="1200" dirty="0" smtClean="0">
                <a:solidFill>
                  <a:prstClr val="black"/>
                </a:solidFill>
                <a:latin typeface="ＭＳ Ｐゴシック"/>
              </a:rPr>
              <a:t>（新しい</a:t>
            </a:r>
            <a:endParaRPr lang="en-US" altLang="ja-JP" sz="1200" dirty="0" smtClean="0">
              <a:solidFill>
                <a:prstClr val="black"/>
              </a:solidFill>
              <a:latin typeface="ＭＳ Ｐゴシック"/>
            </a:endParaRPr>
          </a:p>
          <a:p>
            <a:pPr algn="just" fontAlgn="base">
              <a:spcAft>
                <a:spcPct val="0"/>
              </a:spcAft>
            </a:pPr>
            <a:r>
              <a:rPr lang="ja-JP" altLang="en-US" sz="1200" dirty="0" smtClean="0">
                <a:solidFill>
                  <a:prstClr val="black"/>
                </a:solidFill>
                <a:latin typeface="ＭＳ Ｐゴシック"/>
              </a:rPr>
              <a:t>総合</a:t>
            </a:r>
            <a:r>
              <a:rPr lang="ja-JP" altLang="en-US" sz="1200" dirty="0">
                <a:solidFill>
                  <a:prstClr val="black"/>
                </a:solidFill>
                <a:latin typeface="ＭＳ Ｐゴシック"/>
              </a:rPr>
              <a:t>事業）</a:t>
            </a:r>
            <a:endParaRPr lang="en-US" altLang="ja-JP" sz="1200" dirty="0">
              <a:solidFill>
                <a:prstClr val="black"/>
              </a:solidFill>
              <a:latin typeface="ＭＳ Ｐゴシック"/>
            </a:endParaRPr>
          </a:p>
        </p:txBody>
      </p:sp>
      <p:sp>
        <p:nvSpPr>
          <p:cNvPr id="3" name="正方形/長方形 2"/>
          <p:cNvSpPr/>
          <p:nvPr/>
        </p:nvSpPr>
        <p:spPr>
          <a:xfrm>
            <a:off x="1243486" y="2281490"/>
            <a:ext cx="1260940" cy="738664"/>
          </a:xfrm>
          <a:prstGeom prst="rect">
            <a:avLst/>
          </a:prstGeom>
          <a:solidFill>
            <a:srgbClr val="FFCCFF"/>
          </a:solidFill>
          <a:ln w="19050">
            <a:solidFill>
              <a:schemeClr val="tx1"/>
            </a:solidFill>
          </a:ln>
        </p:spPr>
        <p:txBody>
          <a:bodyPr wrap="square">
            <a:spAutoFit/>
          </a:bodyPr>
          <a:lstStyle/>
          <a:p>
            <a:pPr algn="just" fontAlgn="base">
              <a:spcBef>
                <a:spcPts val="600"/>
              </a:spcBef>
              <a:spcAft>
                <a:spcPct val="0"/>
              </a:spcAft>
            </a:pPr>
            <a:r>
              <a:rPr lang="ja-JP" altLang="en-US" sz="1400" dirty="0" smtClean="0">
                <a:solidFill>
                  <a:prstClr val="black"/>
                </a:solidFill>
                <a:latin typeface="ＭＳ Ｐゴシック"/>
              </a:rPr>
              <a:t>介護</a:t>
            </a:r>
            <a:r>
              <a:rPr lang="ja-JP" altLang="en-US" sz="1400" dirty="0">
                <a:solidFill>
                  <a:prstClr val="black"/>
                </a:solidFill>
                <a:latin typeface="ＭＳ Ｐゴシック"/>
              </a:rPr>
              <a:t>予防・生活支援サービス事業</a:t>
            </a:r>
            <a:endParaRPr lang="en-US" altLang="ja-JP" sz="1400" dirty="0">
              <a:solidFill>
                <a:prstClr val="black"/>
              </a:solidFill>
              <a:latin typeface="ＭＳ Ｐゴシック"/>
            </a:endParaRPr>
          </a:p>
        </p:txBody>
      </p:sp>
      <p:sp>
        <p:nvSpPr>
          <p:cNvPr id="6" name="正方形/長方形 5"/>
          <p:cNvSpPr/>
          <p:nvPr/>
        </p:nvSpPr>
        <p:spPr>
          <a:xfrm>
            <a:off x="1243486" y="5749142"/>
            <a:ext cx="1837560" cy="307777"/>
          </a:xfrm>
          <a:prstGeom prst="rect">
            <a:avLst/>
          </a:prstGeom>
          <a:solidFill>
            <a:srgbClr val="FFCCFF"/>
          </a:solidFill>
          <a:ln w="19050">
            <a:solidFill>
              <a:schemeClr val="tx1"/>
            </a:solidFill>
          </a:ln>
        </p:spPr>
        <p:txBody>
          <a:bodyPr wrap="square">
            <a:spAutoFit/>
          </a:bodyPr>
          <a:lstStyle/>
          <a:p>
            <a:pPr algn="just" fontAlgn="base">
              <a:spcBef>
                <a:spcPts val="600"/>
              </a:spcBef>
              <a:spcAft>
                <a:spcPct val="0"/>
              </a:spcAft>
            </a:pPr>
            <a:r>
              <a:rPr lang="ja-JP" altLang="en-US" sz="1400" dirty="0" smtClean="0">
                <a:solidFill>
                  <a:prstClr val="black"/>
                </a:solidFill>
                <a:latin typeface="ＭＳ Ｐゴシック"/>
              </a:rPr>
              <a:t>一般</a:t>
            </a:r>
            <a:r>
              <a:rPr lang="ja-JP" altLang="en-US" sz="1400" dirty="0">
                <a:solidFill>
                  <a:prstClr val="black"/>
                </a:solidFill>
                <a:latin typeface="ＭＳ Ｐゴシック"/>
              </a:rPr>
              <a:t>介護予防事業</a:t>
            </a:r>
            <a:endParaRPr lang="en-US" altLang="ja-JP" sz="1400" dirty="0">
              <a:solidFill>
                <a:prstClr val="black"/>
              </a:solidFill>
              <a:latin typeface="ＭＳ Ｐゴシック"/>
            </a:endParaRPr>
          </a:p>
        </p:txBody>
      </p:sp>
      <p:sp>
        <p:nvSpPr>
          <p:cNvPr id="8" name="正方形/長方形 7"/>
          <p:cNvSpPr/>
          <p:nvPr/>
        </p:nvSpPr>
        <p:spPr>
          <a:xfrm>
            <a:off x="2827157" y="880256"/>
            <a:ext cx="1416538" cy="523220"/>
          </a:xfrm>
          <a:prstGeom prst="rect">
            <a:avLst/>
          </a:prstGeom>
          <a:solidFill>
            <a:srgbClr val="FFFF99"/>
          </a:solidFill>
          <a:ln>
            <a:solidFill>
              <a:schemeClr val="tx1"/>
            </a:solidFill>
          </a:ln>
        </p:spPr>
        <p:txBody>
          <a:bodyPr wrap="none" lIns="36000" rIns="0">
            <a:spAutoFit/>
          </a:bodyPr>
          <a:lstStyle/>
          <a:p>
            <a:pPr algn="just" fontAlgn="base">
              <a:spcBef>
                <a:spcPts val="600"/>
              </a:spcBef>
              <a:spcAft>
                <a:spcPct val="0"/>
              </a:spcAft>
            </a:pPr>
            <a:r>
              <a:rPr lang="ja-JP" altLang="en-US" sz="1400" dirty="0" smtClean="0">
                <a:solidFill>
                  <a:prstClr val="black"/>
                </a:solidFill>
                <a:latin typeface="ＭＳ Ｐゴシック"/>
              </a:rPr>
              <a:t>訪問型サービス</a:t>
            </a:r>
            <a:endParaRPr lang="en-US" altLang="ja-JP" sz="1400" dirty="0" smtClean="0">
              <a:solidFill>
                <a:prstClr val="black"/>
              </a:solidFill>
              <a:latin typeface="ＭＳ Ｐゴシック"/>
            </a:endParaRPr>
          </a:p>
          <a:p>
            <a:pPr algn="just" fontAlgn="base">
              <a:spcAft>
                <a:spcPct val="0"/>
              </a:spcAft>
            </a:pPr>
            <a:r>
              <a:rPr lang="ja-JP" altLang="en-US" sz="1400" dirty="0" smtClean="0">
                <a:solidFill>
                  <a:prstClr val="black"/>
                </a:solidFill>
                <a:latin typeface="ＭＳ Ｐゴシック"/>
              </a:rPr>
              <a:t>（第１号訪問事業）</a:t>
            </a:r>
            <a:endParaRPr lang="en-US" altLang="ja-JP" sz="1400" dirty="0">
              <a:solidFill>
                <a:prstClr val="black"/>
              </a:solidFill>
              <a:latin typeface="ＭＳ Ｐゴシック"/>
            </a:endParaRPr>
          </a:p>
        </p:txBody>
      </p:sp>
      <p:sp>
        <p:nvSpPr>
          <p:cNvPr id="9" name="正方形/長方形 8"/>
          <p:cNvSpPr/>
          <p:nvPr/>
        </p:nvSpPr>
        <p:spPr>
          <a:xfrm>
            <a:off x="2827157" y="2356523"/>
            <a:ext cx="1416538" cy="523220"/>
          </a:xfrm>
          <a:prstGeom prst="rect">
            <a:avLst/>
          </a:prstGeom>
          <a:solidFill>
            <a:srgbClr val="FFFF99"/>
          </a:solidFill>
          <a:ln>
            <a:solidFill>
              <a:schemeClr val="tx1"/>
            </a:solidFill>
          </a:ln>
        </p:spPr>
        <p:txBody>
          <a:bodyPr wrap="none" lIns="36000" rIns="0">
            <a:spAutoFit/>
          </a:bodyPr>
          <a:lstStyle/>
          <a:p>
            <a:pPr algn="just" fontAlgn="base">
              <a:spcBef>
                <a:spcPts val="600"/>
              </a:spcBef>
              <a:spcAft>
                <a:spcPct val="0"/>
              </a:spcAft>
            </a:pPr>
            <a:r>
              <a:rPr lang="ja-JP" altLang="en-US" sz="1400" dirty="0" smtClean="0">
                <a:solidFill>
                  <a:prstClr val="black"/>
                </a:solidFill>
                <a:latin typeface="ＭＳ Ｐゴシック"/>
              </a:rPr>
              <a:t>通所型サービス</a:t>
            </a:r>
            <a:endParaRPr lang="en-US" altLang="ja-JP" sz="1400" dirty="0" smtClean="0">
              <a:solidFill>
                <a:prstClr val="black"/>
              </a:solidFill>
              <a:latin typeface="ＭＳ Ｐゴシック"/>
            </a:endParaRPr>
          </a:p>
          <a:p>
            <a:pPr algn="just" fontAlgn="base">
              <a:spcAft>
                <a:spcPct val="0"/>
              </a:spcAft>
            </a:pPr>
            <a:r>
              <a:rPr lang="ja-JP" altLang="en-US" sz="1400" dirty="0" smtClean="0">
                <a:solidFill>
                  <a:prstClr val="black"/>
                </a:solidFill>
                <a:latin typeface="ＭＳ Ｐゴシック"/>
              </a:rPr>
              <a:t>（第１号通所事業）</a:t>
            </a:r>
            <a:endParaRPr lang="en-US" altLang="ja-JP" sz="1400" dirty="0">
              <a:solidFill>
                <a:prstClr val="black"/>
              </a:solidFill>
              <a:latin typeface="ＭＳ Ｐゴシック"/>
            </a:endParaRPr>
          </a:p>
        </p:txBody>
      </p:sp>
      <p:sp>
        <p:nvSpPr>
          <p:cNvPr id="10" name="正方形/長方形 9"/>
          <p:cNvSpPr/>
          <p:nvPr/>
        </p:nvSpPr>
        <p:spPr>
          <a:xfrm>
            <a:off x="2852624" y="3513382"/>
            <a:ext cx="2042204" cy="492443"/>
          </a:xfrm>
          <a:prstGeom prst="rect">
            <a:avLst/>
          </a:prstGeom>
          <a:solidFill>
            <a:srgbClr val="FFFF99"/>
          </a:solidFill>
          <a:ln>
            <a:solidFill>
              <a:schemeClr val="tx1"/>
            </a:solidFill>
          </a:ln>
        </p:spPr>
        <p:txBody>
          <a:bodyPr wrap="square" lIns="36000" rIns="0">
            <a:spAutoFit/>
          </a:bodyPr>
          <a:lstStyle/>
          <a:p>
            <a:r>
              <a:rPr lang="ja-JP" altLang="en-US" sz="1300" dirty="0" smtClean="0">
                <a:solidFill>
                  <a:prstClr val="black"/>
                </a:solidFill>
                <a:latin typeface="ＭＳ Ｐゴシック"/>
              </a:rPr>
              <a:t>その他の生活</a:t>
            </a:r>
            <a:r>
              <a:rPr lang="ja-JP" altLang="en-US" sz="1300" dirty="0">
                <a:solidFill>
                  <a:prstClr val="black"/>
                </a:solidFill>
                <a:latin typeface="ＭＳ Ｐゴシック"/>
              </a:rPr>
              <a:t>支援</a:t>
            </a:r>
            <a:r>
              <a:rPr lang="ja-JP" altLang="en-US" sz="1300" dirty="0" smtClean="0">
                <a:solidFill>
                  <a:prstClr val="black"/>
                </a:solidFill>
                <a:latin typeface="ＭＳ Ｐゴシック"/>
              </a:rPr>
              <a:t>サービス</a:t>
            </a:r>
            <a:endParaRPr lang="en-US" altLang="ja-JP" sz="1300" dirty="0" smtClean="0">
              <a:solidFill>
                <a:prstClr val="black"/>
              </a:solidFill>
              <a:latin typeface="ＭＳ Ｐゴシック"/>
            </a:endParaRPr>
          </a:p>
          <a:p>
            <a:r>
              <a:rPr lang="ja-JP" altLang="en-US" sz="1300" dirty="0" smtClean="0">
                <a:solidFill>
                  <a:prstClr val="black"/>
                </a:solidFill>
                <a:latin typeface="ＭＳ Ｐゴシック"/>
              </a:rPr>
              <a:t>（第１号生活支援事業）</a:t>
            </a:r>
            <a:endParaRPr lang="ja-JP" altLang="en-US" sz="1300" dirty="0">
              <a:solidFill>
                <a:prstClr val="black"/>
              </a:solidFill>
              <a:latin typeface="ＭＳ Ｐゴシック"/>
            </a:endParaRPr>
          </a:p>
        </p:txBody>
      </p:sp>
      <p:sp>
        <p:nvSpPr>
          <p:cNvPr id="11" name="正方形/長方形 10"/>
          <p:cNvSpPr/>
          <p:nvPr/>
        </p:nvSpPr>
        <p:spPr>
          <a:xfrm>
            <a:off x="2845317" y="4413345"/>
            <a:ext cx="1982528" cy="492443"/>
          </a:xfrm>
          <a:prstGeom prst="rect">
            <a:avLst/>
          </a:prstGeom>
          <a:solidFill>
            <a:srgbClr val="FFFF99"/>
          </a:solidFill>
          <a:ln>
            <a:solidFill>
              <a:schemeClr val="tx1"/>
            </a:solidFill>
          </a:ln>
        </p:spPr>
        <p:txBody>
          <a:bodyPr wrap="square" lIns="36000" rIns="0">
            <a:spAutoFit/>
          </a:bodyPr>
          <a:lstStyle/>
          <a:p>
            <a:pPr algn="just" fontAlgn="base">
              <a:spcAft>
                <a:spcPct val="0"/>
              </a:spcAft>
            </a:pPr>
            <a:r>
              <a:rPr lang="ja-JP" altLang="en-US" sz="1300" dirty="0" smtClean="0">
                <a:solidFill>
                  <a:prstClr val="black"/>
                </a:solidFill>
                <a:latin typeface="ＭＳ Ｐゴシック"/>
              </a:rPr>
              <a:t>介護予防ケアマネジメント</a:t>
            </a:r>
            <a:endParaRPr lang="en-US" altLang="ja-JP" sz="1300" dirty="0" smtClean="0">
              <a:solidFill>
                <a:prstClr val="black"/>
              </a:solidFill>
              <a:latin typeface="ＭＳ Ｐゴシック"/>
            </a:endParaRPr>
          </a:p>
          <a:p>
            <a:pPr algn="just" fontAlgn="base">
              <a:spcAft>
                <a:spcPct val="0"/>
              </a:spcAft>
            </a:pPr>
            <a:r>
              <a:rPr lang="ja-JP" altLang="en-US" sz="1300" dirty="0" smtClean="0">
                <a:solidFill>
                  <a:prstClr val="black"/>
                </a:solidFill>
                <a:latin typeface="ＭＳ Ｐゴシック"/>
              </a:rPr>
              <a:t>（第１号介護</a:t>
            </a:r>
            <a:r>
              <a:rPr lang="ja-JP" altLang="en-US" sz="1300" dirty="0">
                <a:solidFill>
                  <a:prstClr val="black"/>
                </a:solidFill>
                <a:latin typeface="ＭＳ Ｐゴシック"/>
              </a:rPr>
              <a:t>予防支援</a:t>
            </a:r>
            <a:r>
              <a:rPr lang="ja-JP" altLang="en-US" sz="1300" dirty="0" smtClean="0">
                <a:solidFill>
                  <a:prstClr val="black"/>
                </a:solidFill>
                <a:latin typeface="ＭＳ Ｐゴシック"/>
              </a:rPr>
              <a:t>事業）</a:t>
            </a:r>
            <a:endParaRPr lang="en-US" altLang="ja-JP" sz="1300" dirty="0">
              <a:solidFill>
                <a:prstClr val="black"/>
              </a:solidFill>
              <a:latin typeface="ＭＳ Ｐゴシック"/>
            </a:endParaRPr>
          </a:p>
        </p:txBody>
      </p:sp>
      <p:cxnSp>
        <p:nvCxnSpPr>
          <p:cNvPr id="13" name="直線コネクタ 12"/>
          <p:cNvCxnSpPr>
            <a:stCxn id="2" idx="3"/>
            <a:endCxn id="3" idx="1"/>
          </p:cNvCxnSpPr>
          <p:nvPr/>
        </p:nvCxnSpPr>
        <p:spPr>
          <a:xfrm flipV="1">
            <a:off x="954041" y="2650822"/>
            <a:ext cx="289445" cy="11516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a:stCxn id="2" idx="3"/>
            <a:endCxn id="6" idx="1"/>
          </p:cNvCxnSpPr>
          <p:nvPr/>
        </p:nvCxnSpPr>
        <p:spPr>
          <a:xfrm>
            <a:off x="954041" y="3802482"/>
            <a:ext cx="289445" cy="21005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a:stCxn id="3" idx="3"/>
            <a:endCxn id="8" idx="1"/>
          </p:cNvCxnSpPr>
          <p:nvPr/>
        </p:nvCxnSpPr>
        <p:spPr>
          <a:xfrm flipV="1">
            <a:off x="2504426" y="1141866"/>
            <a:ext cx="322731" cy="150895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a:stCxn id="3" idx="3"/>
            <a:endCxn id="9" idx="1"/>
          </p:cNvCxnSpPr>
          <p:nvPr/>
        </p:nvCxnSpPr>
        <p:spPr>
          <a:xfrm flipV="1">
            <a:off x="2504426" y="2618133"/>
            <a:ext cx="322731" cy="3268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3" idx="3"/>
            <a:endCxn id="10" idx="1"/>
          </p:cNvCxnSpPr>
          <p:nvPr/>
        </p:nvCxnSpPr>
        <p:spPr>
          <a:xfrm>
            <a:off x="2504426" y="2650822"/>
            <a:ext cx="348198" cy="110878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a:stCxn id="3" idx="3"/>
            <a:endCxn id="11" idx="1"/>
          </p:cNvCxnSpPr>
          <p:nvPr/>
        </p:nvCxnSpPr>
        <p:spPr>
          <a:xfrm>
            <a:off x="2504426" y="2650822"/>
            <a:ext cx="340891" cy="20087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テキスト ボックス 115"/>
          <p:cNvSpPr txBox="1"/>
          <p:nvPr/>
        </p:nvSpPr>
        <p:spPr>
          <a:xfrm>
            <a:off x="1098763" y="6080549"/>
            <a:ext cx="2068740" cy="646331"/>
          </a:xfrm>
          <a:prstGeom prst="rect">
            <a:avLst/>
          </a:prstGeom>
          <a:noFill/>
        </p:spPr>
        <p:txBody>
          <a:bodyPr wrap="square" rtlCol="0">
            <a:spAutoFit/>
          </a:bodyPr>
          <a:lstStyle/>
          <a:p>
            <a:r>
              <a:rPr lang="ja-JP" altLang="en-US" sz="1200" dirty="0" smtClean="0">
                <a:solidFill>
                  <a:prstClr val="black"/>
                </a:solidFill>
              </a:rPr>
              <a:t>・第１号被保険者の全ての者</a:t>
            </a:r>
            <a:endParaRPr lang="en-US" altLang="ja-JP" sz="1200" dirty="0" smtClean="0">
              <a:solidFill>
                <a:prstClr val="black"/>
              </a:solidFill>
            </a:endParaRPr>
          </a:p>
          <a:p>
            <a:pPr marL="87313" indent="-87313"/>
            <a:r>
              <a:rPr lang="ja-JP" altLang="en-US" sz="1200" dirty="0" smtClean="0">
                <a:solidFill>
                  <a:prstClr val="black"/>
                </a:solidFill>
              </a:rPr>
              <a:t>・その支援のための活動に関わる者</a:t>
            </a:r>
            <a:endParaRPr lang="ja-JP" altLang="en-US" sz="1400" dirty="0">
              <a:solidFill>
                <a:prstClr val="black"/>
              </a:solidFill>
            </a:endParaRPr>
          </a:p>
        </p:txBody>
      </p:sp>
      <p:sp>
        <p:nvSpPr>
          <p:cNvPr id="117" name="テキスト ボックス 116"/>
          <p:cNvSpPr txBox="1"/>
          <p:nvPr/>
        </p:nvSpPr>
        <p:spPr>
          <a:xfrm>
            <a:off x="1098764" y="3215990"/>
            <a:ext cx="1544788" cy="1538883"/>
          </a:xfrm>
          <a:prstGeom prst="rect">
            <a:avLst/>
          </a:prstGeom>
          <a:noFill/>
        </p:spPr>
        <p:txBody>
          <a:bodyPr wrap="square" rtlCol="0">
            <a:spAutoFit/>
          </a:bodyPr>
          <a:lstStyle/>
          <a:p>
            <a:r>
              <a:rPr lang="ja-JP" altLang="en-US" sz="1200" dirty="0" smtClean="0">
                <a:solidFill>
                  <a:prstClr val="black"/>
                </a:solidFill>
              </a:rPr>
              <a:t>（従来の要支援者）</a:t>
            </a:r>
            <a:endParaRPr lang="en-US" altLang="ja-JP" sz="1200" dirty="0" smtClean="0">
              <a:solidFill>
                <a:prstClr val="black"/>
              </a:solidFill>
            </a:endParaRPr>
          </a:p>
          <a:p>
            <a:pPr marL="87313" indent="-87313" algn="just">
              <a:spcBef>
                <a:spcPts val="600"/>
              </a:spcBef>
            </a:pPr>
            <a:r>
              <a:rPr lang="ja-JP" altLang="en-US" sz="1200" dirty="0" smtClean="0">
                <a:solidFill>
                  <a:prstClr val="black"/>
                </a:solidFill>
              </a:rPr>
              <a:t>・要支援認定を受け　　　　</a:t>
            </a:r>
            <a:r>
              <a:rPr lang="ja-JP" altLang="en-US" sz="1200" dirty="0" err="1" smtClean="0">
                <a:solidFill>
                  <a:prstClr val="black"/>
                </a:solidFill>
              </a:rPr>
              <a:t>た</a:t>
            </a:r>
            <a:r>
              <a:rPr lang="ja-JP" altLang="en-US" sz="1200" dirty="0" smtClean="0">
                <a:solidFill>
                  <a:prstClr val="black"/>
                </a:solidFill>
              </a:rPr>
              <a:t>者（要支援者）</a:t>
            </a:r>
            <a:endParaRPr lang="en-US" altLang="ja-JP" sz="1200" dirty="0" smtClean="0">
              <a:solidFill>
                <a:prstClr val="black"/>
              </a:solidFill>
            </a:endParaRPr>
          </a:p>
          <a:p>
            <a:pPr marL="87313" indent="-87313" algn="just">
              <a:spcBef>
                <a:spcPts val="600"/>
              </a:spcBef>
            </a:pPr>
            <a:r>
              <a:rPr lang="ja-JP" altLang="en-US" sz="1200" dirty="0" smtClean="0">
                <a:solidFill>
                  <a:prstClr val="black"/>
                </a:solidFill>
              </a:rPr>
              <a:t>・</a:t>
            </a:r>
            <a:r>
              <a:rPr lang="ja-JP" altLang="en-US" sz="1200" dirty="0">
                <a:solidFill>
                  <a:prstClr val="black"/>
                </a:solidFill>
              </a:rPr>
              <a:t>基本チェックリスト</a:t>
            </a:r>
            <a:r>
              <a:rPr lang="ja-JP" altLang="en-US" sz="1200" dirty="0" smtClean="0">
                <a:solidFill>
                  <a:prstClr val="black"/>
                </a:solidFill>
              </a:rPr>
              <a:t>該当者（介護予防・生活支援サービス対象事業者）</a:t>
            </a:r>
            <a:endParaRPr lang="ja-JP" altLang="en-US" sz="1200" dirty="0">
              <a:solidFill>
                <a:prstClr val="black"/>
              </a:solidFill>
            </a:endParaRPr>
          </a:p>
        </p:txBody>
      </p:sp>
      <p:sp>
        <p:nvSpPr>
          <p:cNvPr id="16" name="テキスト ボックス 15"/>
          <p:cNvSpPr txBox="1"/>
          <p:nvPr/>
        </p:nvSpPr>
        <p:spPr>
          <a:xfrm>
            <a:off x="4343956" y="476672"/>
            <a:ext cx="1050433" cy="738664"/>
          </a:xfrm>
          <a:prstGeom prst="rect">
            <a:avLst/>
          </a:prstGeom>
          <a:noFill/>
        </p:spPr>
        <p:txBody>
          <a:bodyPr wrap="square" lIns="36000" rIns="0" rtlCol="0">
            <a:spAutoFit/>
          </a:bodyPr>
          <a:lstStyle/>
          <a:p>
            <a:endParaRPr lang="en-US" altLang="ja-JP" sz="1400" dirty="0" smtClean="0"/>
          </a:p>
          <a:p>
            <a:pPr marL="87313" indent="-87313"/>
            <a:r>
              <a:rPr lang="ja-JP" altLang="en-US" sz="1400" dirty="0" smtClean="0"/>
              <a:t>・現行の訪問</a:t>
            </a:r>
            <a:endParaRPr lang="en-US" altLang="ja-JP" sz="1400" dirty="0" smtClean="0"/>
          </a:p>
          <a:p>
            <a:pPr marL="87313" indent="-87313"/>
            <a:r>
              <a:rPr lang="ja-JP" altLang="en-US" sz="1400" dirty="0"/>
              <a:t>　</a:t>
            </a:r>
            <a:r>
              <a:rPr lang="ja-JP" altLang="en-US" sz="1400" dirty="0" smtClean="0"/>
              <a:t>介護相当</a:t>
            </a:r>
            <a:endParaRPr kumimoji="1" lang="ja-JP" altLang="en-US" sz="1400" dirty="0"/>
          </a:p>
        </p:txBody>
      </p:sp>
      <p:sp>
        <p:nvSpPr>
          <p:cNvPr id="37" name="テキスト ボックス 36"/>
          <p:cNvSpPr txBox="1"/>
          <p:nvPr/>
        </p:nvSpPr>
        <p:spPr>
          <a:xfrm>
            <a:off x="4343956" y="1124744"/>
            <a:ext cx="861381" cy="738664"/>
          </a:xfrm>
          <a:prstGeom prst="rect">
            <a:avLst/>
          </a:prstGeom>
          <a:noFill/>
        </p:spPr>
        <p:txBody>
          <a:bodyPr wrap="none" lIns="36000" rIns="36000" rtlCol="0">
            <a:spAutoFit/>
          </a:bodyPr>
          <a:lstStyle/>
          <a:p>
            <a:endParaRPr lang="en-US" altLang="ja-JP" sz="1400" dirty="0" smtClean="0"/>
          </a:p>
          <a:p>
            <a:r>
              <a:rPr lang="ja-JP" altLang="en-US" sz="1400" dirty="0" smtClean="0"/>
              <a:t>・多様な</a:t>
            </a:r>
            <a:endParaRPr lang="en-US" altLang="ja-JP" sz="1400" dirty="0" smtClean="0"/>
          </a:p>
          <a:p>
            <a:r>
              <a:rPr lang="ja-JP" altLang="en-US" sz="1400" dirty="0"/>
              <a:t>　</a:t>
            </a:r>
            <a:r>
              <a:rPr lang="ja-JP" altLang="en-US" sz="1400" dirty="0" smtClean="0"/>
              <a:t>サービス</a:t>
            </a:r>
            <a:endParaRPr kumimoji="1" lang="ja-JP" altLang="en-US" sz="1400" dirty="0"/>
          </a:p>
        </p:txBody>
      </p:sp>
      <p:cxnSp>
        <p:nvCxnSpPr>
          <p:cNvPr id="42" name="直線コネクタ 41"/>
          <p:cNvCxnSpPr>
            <a:stCxn id="8" idx="3"/>
          </p:cNvCxnSpPr>
          <p:nvPr/>
        </p:nvCxnSpPr>
        <p:spPr>
          <a:xfrm flipV="1">
            <a:off x="4243695" y="846004"/>
            <a:ext cx="100261" cy="295862"/>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直線コネクタ 43"/>
          <p:cNvCxnSpPr>
            <a:stCxn id="8" idx="3"/>
            <a:endCxn id="37" idx="1"/>
          </p:cNvCxnSpPr>
          <p:nvPr/>
        </p:nvCxnSpPr>
        <p:spPr>
          <a:xfrm>
            <a:off x="4243695" y="1141866"/>
            <a:ext cx="100261" cy="35221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線コネクタ 45"/>
          <p:cNvCxnSpPr>
            <a:endCxn id="39" idx="1"/>
          </p:cNvCxnSpPr>
          <p:nvPr/>
        </p:nvCxnSpPr>
        <p:spPr>
          <a:xfrm flipV="1">
            <a:off x="5443346" y="808693"/>
            <a:ext cx="54643" cy="1961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a:stCxn id="37" idx="3"/>
            <a:endCxn id="38" idx="1"/>
          </p:cNvCxnSpPr>
          <p:nvPr/>
        </p:nvCxnSpPr>
        <p:spPr>
          <a:xfrm flipV="1">
            <a:off x="5205337" y="1138160"/>
            <a:ext cx="152729" cy="355916"/>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線コネクタ 51"/>
          <p:cNvCxnSpPr>
            <a:stCxn id="37" idx="3"/>
            <a:endCxn id="40" idx="1"/>
          </p:cNvCxnSpPr>
          <p:nvPr/>
        </p:nvCxnSpPr>
        <p:spPr>
          <a:xfrm flipV="1">
            <a:off x="5205337" y="1401593"/>
            <a:ext cx="204716" cy="92483"/>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37" idx="3"/>
            <a:endCxn id="48" idx="1"/>
          </p:cNvCxnSpPr>
          <p:nvPr/>
        </p:nvCxnSpPr>
        <p:spPr>
          <a:xfrm>
            <a:off x="5205337" y="1494076"/>
            <a:ext cx="189052" cy="1761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線コネクタ 55"/>
          <p:cNvCxnSpPr>
            <a:stCxn id="37" idx="3"/>
            <a:endCxn id="49" idx="1"/>
          </p:cNvCxnSpPr>
          <p:nvPr/>
        </p:nvCxnSpPr>
        <p:spPr>
          <a:xfrm>
            <a:off x="5205337" y="1494076"/>
            <a:ext cx="191422" cy="431424"/>
          </a:xfrm>
          <a:prstGeom prst="line">
            <a:avLst/>
          </a:prstGeom>
        </p:spPr>
        <p:style>
          <a:lnRef idx="1">
            <a:schemeClr val="accent1"/>
          </a:lnRef>
          <a:fillRef idx="0">
            <a:schemeClr val="accent1"/>
          </a:fillRef>
          <a:effectRef idx="0">
            <a:schemeClr val="accent1"/>
          </a:effectRef>
          <a:fontRef idx="minor">
            <a:schemeClr val="tx1"/>
          </a:fontRef>
        </p:style>
      </p:cxnSp>
      <p:sp>
        <p:nvSpPr>
          <p:cNvPr id="64" name="テキスト ボックス 63"/>
          <p:cNvSpPr txBox="1"/>
          <p:nvPr/>
        </p:nvSpPr>
        <p:spPr>
          <a:xfrm>
            <a:off x="4343956" y="1956182"/>
            <a:ext cx="1060153" cy="738664"/>
          </a:xfrm>
          <a:prstGeom prst="rect">
            <a:avLst/>
          </a:prstGeom>
          <a:noFill/>
        </p:spPr>
        <p:txBody>
          <a:bodyPr wrap="none" lIns="36000" rIns="36000" rtlCol="0">
            <a:spAutoFit/>
          </a:bodyPr>
          <a:lstStyle/>
          <a:p>
            <a:endParaRPr lang="en-US" altLang="ja-JP" sz="1400" dirty="0" smtClean="0"/>
          </a:p>
          <a:p>
            <a:r>
              <a:rPr lang="ja-JP" altLang="en-US" sz="1400" dirty="0" smtClean="0"/>
              <a:t>・現行の通所</a:t>
            </a:r>
            <a:endParaRPr lang="en-US" altLang="ja-JP" sz="1400" dirty="0" smtClean="0"/>
          </a:p>
          <a:p>
            <a:r>
              <a:rPr lang="ja-JP" altLang="en-US" sz="1400" dirty="0"/>
              <a:t>　</a:t>
            </a:r>
            <a:r>
              <a:rPr lang="ja-JP" altLang="en-US" sz="1400" dirty="0" smtClean="0"/>
              <a:t>介護相当</a:t>
            </a:r>
            <a:endParaRPr kumimoji="1" lang="ja-JP" altLang="en-US" sz="1400" dirty="0"/>
          </a:p>
        </p:txBody>
      </p:sp>
      <p:sp>
        <p:nvSpPr>
          <p:cNvPr id="65" name="テキスト ボックス 64"/>
          <p:cNvSpPr txBox="1"/>
          <p:nvPr/>
        </p:nvSpPr>
        <p:spPr>
          <a:xfrm>
            <a:off x="4343956" y="2564904"/>
            <a:ext cx="861381" cy="738664"/>
          </a:xfrm>
          <a:prstGeom prst="rect">
            <a:avLst/>
          </a:prstGeom>
          <a:noFill/>
        </p:spPr>
        <p:txBody>
          <a:bodyPr wrap="none" lIns="36000" rIns="36000" rtlCol="0">
            <a:spAutoFit/>
          </a:bodyPr>
          <a:lstStyle/>
          <a:p>
            <a:endParaRPr lang="en-US" altLang="ja-JP" sz="1400" dirty="0" smtClean="0"/>
          </a:p>
          <a:p>
            <a:r>
              <a:rPr lang="ja-JP" altLang="en-US" sz="1400" dirty="0" smtClean="0"/>
              <a:t>・多様な</a:t>
            </a:r>
            <a:endParaRPr lang="en-US" altLang="ja-JP" sz="1400" dirty="0" smtClean="0"/>
          </a:p>
          <a:p>
            <a:r>
              <a:rPr lang="ja-JP" altLang="en-US" sz="1400" dirty="0" smtClean="0"/>
              <a:t>　サービス</a:t>
            </a:r>
            <a:endParaRPr kumimoji="1" lang="ja-JP" altLang="en-US" sz="1400" dirty="0"/>
          </a:p>
        </p:txBody>
      </p:sp>
      <p:cxnSp>
        <p:nvCxnSpPr>
          <p:cNvPr id="67" name="直線コネクタ 66"/>
          <p:cNvCxnSpPr>
            <a:stCxn id="9" idx="3"/>
            <a:endCxn id="64" idx="1"/>
          </p:cNvCxnSpPr>
          <p:nvPr/>
        </p:nvCxnSpPr>
        <p:spPr>
          <a:xfrm flipV="1">
            <a:off x="4243695" y="2325514"/>
            <a:ext cx="100261" cy="292619"/>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直線コネクタ 67"/>
          <p:cNvCxnSpPr>
            <a:stCxn id="9" idx="3"/>
            <a:endCxn id="65" idx="1"/>
          </p:cNvCxnSpPr>
          <p:nvPr/>
        </p:nvCxnSpPr>
        <p:spPr>
          <a:xfrm>
            <a:off x="4243695" y="2618133"/>
            <a:ext cx="100261" cy="316103"/>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直線コネクタ 68"/>
          <p:cNvCxnSpPr>
            <a:endCxn id="66" idx="1"/>
          </p:cNvCxnSpPr>
          <p:nvPr/>
        </p:nvCxnSpPr>
        <p:spPr>
          <a:xfrm flipV="1">
            <a:off x="5393480" y="2318595"/>
            <a:ext cx="76105" cy="692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a:stCxn id="65" idx="3"/>
            <a:endCxn id="74" idx="1"/>
          </p:cNvCxnSpPr>
          <p:nvPr/>
        </p:nvCxnSpPr>
        <p:spPr>
          <a:xfrm flipV="1">
            <a:off x="5205337" y="2635519"/>
            <a:ext cx="191367" cy="298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直線コネクタ 78"/>
          <p:cNvCxnSpPr>
            <a:stCxn id="65" idx="3"/>
            <a:endCxn id="75" idx="1"/>
          </p:cNvCxnSpPr>
          <p:nvPr/>
        </p:nvCxnSpPr>
        <p:spPr>
          <a:xfrm flipV="1">
            <a:off x="5205337" y="2909838"/>
            <a:ext cx="194668" cy="24398"/>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直線コネクタ 79"/>
          <p:cNvCxnSpPr>
            <a:stCxn id="65" idx="3"/>
            <a:endCxn id="76" idx="1"/>
          </p:cNvCxnSpPr>
          <p:nvPr/>
        </p:nvCxnSpPr>
        <p:spPr>
          <a:xfrm>
            <a:off x="5205337" y="2934236"/>
            <a:ext cx="191369" cy="244282"/>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直線コネクタ 90"/>
          <p:cNvCxnSpPr>
            <a:stCxn id="10" idx="3"/>
            <a:endCxn id="84" idx="1"/>
          </p:cNvCxnSpPr>
          <p:nvPr/>
        </p:nvCxnSpPr>
        <p:spPr>
          <a:xfrm flipV="1">
            <a:off x="4894828" y="3570370"/>
            <a:ext cx="468855" cy="1892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直線コネクタ 91"/>
          <p:cNvCxnSpPr>
            <a:stCxn id="10" idx="3"/>
            <a:endCxn id="85" idx="1"/>
          </p:cNvCxnSpPr>
          <p:nvPr/>
        </p:nvCxnSpPr>
        <p:spPr>
          <a:xfrm>
            <a:off x="4894828" y="3759604"/>
            <a:ext cx="468854" cy="85085"/>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直線コネクタ 92"/>
          <p:cNvCxnSpPr>
            <a:stCxn id="10" idx="3"/>
          </p:cNvCxnSpPr>
          <p:nvPr/>
        </p:nvCxnSpPr>
        <p:spPr>
          <a:xfrm>
            <a:off x="4894828" y="3759604"/>
            <a:ext cx="512631" cy="366560"/>
          </a:xfrm>
          <a:prstGeom prst="line">
            <a:avLst/>
          </a:prstGeom>
        </p:spPr>
        <p:style>
          <a:lnRef idx="1">
            <a:schemeClr val="accent1"/>
          </a:lnRef>
          <a:fillRef idx="0">
            <a:schemeClr val="accent1"/>
          </a:fillRef>
          <a:effectRef idx="0">
            <a:schemeClr val="accent1"/>
          </a:effectRef>
          <a:fontRef idx="minor">
            <a:schemeClr val="tx1"/>
          </a:fontRef>
        </p:style>
      </p:cxnSp>
      <p:sp>
        <p:nvSpPr>
          <p:cNvPr id="118" name="テキスト ボックス 117"/>
          <p:cNvSpPr txBox="1"/>
          <p:nvPr/>
        </p:nvSpPr>
        <p:spPr>
          <a:xfrm>
            <a:off x="3429055" y="5554785"/>
            <a:ext cx="3234422" cy="215444"/>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400" dirty="0" smtClean="0"/>
              <a:t>②</a:t>
            </a:r>
            <a:r>
              <a:rPr lang="ja-JP" altLang="en-US" sz="1400" dirty="0">
                <a:solidFill>
                  <a:prstClr val="black"/>
                </a:solidFill>
              </a:rPr>
              <a:t>介護予防普及啓発</a:t>
            </a:r>
            <a:r>
              <a:rPr lang="ja-JP" altLang="en-US" sz="1400" dirty="0" smtClean="0">
                <a:solidFill>
                  <a:prstClr val="black"/>
                </a:solidFill>
              </a:rPr>
              <a:t>事業</a:t>
            </a:r>
            <a:endParaRPr kumimoji="1" lang="ja-JP" altLang="en-US" sz="1400" dirty="0"/>
          </a:p>
        </p:txBody>
      </p:sp>
      <p:sp>
        <p:nvSpPr>
          <p:cNvPr id="119" name="テキスト ボックス 118"/>
          <p:cNvSpPr txBox="1"/>
          <p:nvPr/>
        </p:nvSpPr>
        <p:spPr>
          <a:xfrm>
            <a:off x="3429056" y="5856080"/>
            <a:ext cx="3234422" cy="215444"/>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400" dirty="0" smtClean="0"/>
              <a:t>③</a:t>
            </a:r>
            <a:r>
              <a:rPr lang="ja-JP" altLang="en-US" sz="1400" dirty="0" smtClean="0">
                <a:solidFill>
                  <a:prstClr val="black"/>
                </a:solidFill>
              </a:rPr>
              <a:t>地域介護予防活動支援事業</a:t>
            </a:r>
            <a:endParaRPr kumimoji="1" lang="ja-JP" altLang="en-US" sz="1400" dirty="0"/>
          </a:p>
        </p:txBody>
      </p:sp>
      <p:sp>
        <p:nvSpPr>
          <p:cNvPr id="120" name="テキスト ボックス 119"/>
          <p:cNvSpPr txBox="1"/>
          <p:nvPr/>
        </p:nvSpPr>
        <p:spPr>
          <a:xfrm>
            <a:off x="3433488" y="6165884"/>
            <a:ext cx="3234422" cy="215444"/>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400" dirty="0" smtClean="0"/>
              <a:t>④</a:t>
            </a:r>
            <a:r>
              <a:rPr lang="ja-JP" altLang="en-US" sz="1400" dirty="0">
                <a:solidFill>
                  <a:prstClr val="black"/>
                </a:solidFill>
              </a:rPr>
              <a:t>一般介護予防事業評価</a:t>
            </a:r>
            <a:r>
              <a:rPr lang="ja-JP" altLang="en-US" sz="1400" dirty="0" smtClean="0">
                <a:solidFill>
                  <a:prstClr val="black"/>
                </a:solidFill>
              </a:rPr>
              <a:t>事業</a:t>
            </a:r>
            <a:endParaRPr kumimoji="1" lang="ja-JP" altLang="en-US" sz="1400" dirty="0"/>
          </a:p>
        </p:txBody>
      </p:sp>
      <p:sp>
        <p:nvSpPr>
          <p:cNvPr id="121" name="テキスト ボックス 120"/>
          <p:cNvSpPr txBox="1"/>
          <p:nvPr/>
        </p:nvSpPr>
        <p:spPr>
          <a:xfrm>
            <a:off x="3425810" y="6453916"/>
            <a:ext cx="3234422" cy="215444"/>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400" dirty="0" smtClean="0"/>
              <a:t>⑤</a:t>
            </a:r>
            <a:r>
              <a:rPr lang="ja-JP" altLang="en-US" sz="1400" dirty="0">
                <a:solidFill>
                  <a:prstClr val="black"/>
                </a:solidFill>
              </a:rPr>
              <a:t>地域リハビリテーション</a:t>
            </a:r>
            <a:r>
              <a:rPr lang="ja-JP" altLang="en-US" sz="1400" dirty="0" smtClean="0">
                <a:solidFill>
                  <a:prstClr val="black"/>
                </a:solidFill>
              </a:rPr>
              <a:t>活動支援事業</a:t>
            </a:r>
            <a:endParaRPr kumimoji="1" lang="ja-JP" altLang="en-US" sz="1400" dirty="0"/>
          </a:p>
        </p:txBody>
      </p:sp>
      <p:cxnSp>
        <p:nvCxnSpPr>
          <p:cNvPr id="122" name="直線コネクタ 121"/>
          <p:cNvCxnSpPr>
            <a:stCxn id="6" idx="3"/>
            <a:endCxn id="118" idx="1"/>
          </p:cNvCxnSpPr>
          <p:nvPr/>
        </p:nvCxnSpPr>
        <p:spPr>
          <a:xfrm flipV="1">
            <a:off x="3081046" y="5662507"/>
            <a:ext cx="348009" cy="240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6" idx="3"/>
            <a:endCxn id="119" idx="1"/>
          </p:cNvCxnSpPr>
          <p:nvPr/>
        </p:nvCxnSpPr>
        <p:spPr>
          <a:xfrm>
            <a:off x="3081046" y="5903031"/>
            <a:ext cx="348010" cy="60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直線コネクタ 123"/>
          <p:cNvCxnSpPr>
            <a:stCxn id="6" idx="3"/>
            <a:endCxn id="120" idx="1"/>
          </p:cNvCxnSpPr>
          <p:nvPr/>
        </p:nvCxnSpPr>
        <p:spPr>
          <a:xfrm>
            <a:off x="3081046" y="5903031"/>
            <a:ext cx="352442" cy="37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直線コネクタ 124"/>
          <p:cNvCxnSpPr>
            <a:stCxn id="6" idx="3"/>
            <a:endCxn id="121" idx="1"/>
          </p:cNvCxnSpPr>
          <p:nvPr/>
        </p:nvCxnSpPr>
        <p:spPr>
          <a:xfrm>
            <a:off x="3081046" y="5903031"/>
            <a:ext cx="344764" cy="6586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6" idx="3"/>
            <a:endCxn id="127" idx="1"/>
          </p:cNvCxnSpPr>
          <p:nvPr/>
        </p:nvCxnSpPr>
        <p:spPr>
          <a:xfrm flipV="1">
            <a:off x="3081046" y="5366128"/>
            <a:ext cx="354072" cy="536903"/>
          </a:xfrm>
          <a:prstGeom prst="line">
            <a:avLst/>
          </a:prstGeom>
        </p:spPr>
        <p:style>
          <a:lnRef idx="1">
            <a:schemeClr val="accent1"/>
          </a:lnRef>
          <a:fillRef idx="0">
            <a:schemeClr val="accent1"/>
          </a:fillRef>
          <a:effectRef idx="0">
            <a:schemeClr val="accent1"/>
          </a:effectRef>
          <a:fontRef idx="minor">
            <a:schemeClr val="tx1"/>
          </a:fontRef>
        </p:style>
      </p:cxnSp>
      <p:sp>
        <p:nvSpPr>
          <p:cNvPr id="127" name="テキスト ボックス 126"/>
          <p:cNvSpPr txBox="1"/>
          <p:nvPr/>
        </p:nvSpPr>
        <p:spPr>
          <a:xfrm>
            <a:off x="3435118" y="5258406"/>
            <a:ext cx="3234422" cy="215444"/>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400" dirty="0" smtClean="0">
                <a:solidFill>
                  <a:prstClr val="black"/>
                </a:solidFill>
              </a:rPr>
              <a:t>①</a:t>
            </a:r>
            <a:r>
              <a:rPr lang="ja-JP" altLang="en-US" sz="1400" dirty="0">
                <a:solidFill>
                  <a:prstClr val="black"/>
                </a:solidFill>
              </a:rPr>
              <a:t>介護予防把握</a:t>
            </a:r>
            <a:r>
              <a:rPr lang="ja-JP" altLang="en-US" sz="1400" dirty="0" smtClean="0">
                <a:solidFill>
                  <a:prstClr val="black"/>
                </a:solidFill>
              </a:rPr>
              <a:t>事業</a:t>
            </a:r>
            <a:endParaRPr kumimoji="1" lang="ja-JP" altLang="en-US" sz="1400" dirty="0"/>
          </a:p>
        </p:txBody>
      </p:sp>
      <p:sp>
        <p:nvSpPr>
          <p:cNvPr id="199" name="正方形/長方形 198"/>
          <p:cNvSpPr/>
          <p:nvPr/>
        </p:nvSpPr>
        <p:spPr>
          <a:xfrm>
            <a:off x="0" y="0"/>
            <a:ext cx="9144000" cy="504000"/>
          </a:xfrm>
          <a:prstGeom prst="rect">
            <a:avLst/>
          </a:prstGeom>
          <a:ln/>
        </p:spPr>
        <p:style>
          <a:lnRef idx="1">
            <a:schemeClr val="accent1"/>
          </a:lnRef>
          <a:fillRef idx="2">
            <a:schemeClr val="accent1"/>
          </a:fillRef>
          <a:effectRef idx="1">
            <a:schemeClr val="accent1"/>
          </a:effectRef>
          <a:fontRef idx="minor">
            <a:schemeClr val="dk1"/>
          </a:fontRef>
        </p:style>
        <p:txBody>
          <a:bodyPr lIns="91357" tIns="45680" rIns="91357" bIns="45680" rtlCol="0" anchor="ctr"/>
          <a:lstStyle/>
          <a:p>
            <a:pPr algn="ctr" defTabSz="914400"/>
            <a:r>
              <a:rPr kumimoji="0" lang="en-US" altLang="ja-JP" sz="2400" b="1" kern="0" dirty="0" smtClean="0">
                <a:solidFill>
                  <a:prstClr val="black"/>
                </a:solidFill>
                <a:latin typeface="+mn-ea"/>
              </a:rPr>
              <a:t>【</a:t>
            </a:r>
            <a:r>
              <a:rPr kumimoji="0" lang="ja-JP" altLang="en-US" sz="2400" b="1" kern="0" dirty="0" smtClean="0">
                <a:solidFill>
                  <a:prstClr val="black"/>
                </a:solidFill>
                <a:latin typeface="+mn-ea"/>
              </a:rPr>
              <a:t>参考：国資料</a:t>
            </a:r>
            <a:r>
              <a:rPr kumimoji="0" lang="en-US" altLang="ja-JP" sz="2400" b="1" kern="0" dirty="0" smtClean="0">
                <a:solidFill>
                  <a:prstClr val="black"/>
                </a:solidFill>
                <a:latin typeface="+mn-ea"/>
              </a:rPr>
              <a:t>】(</a:t>
            </a:r>
            <a:r>
              <a:rPr kumimoji="0" lang="ja-JP" altLang="en-US" sz="2400" b="1" kern="0" dirty="0" smtClean="0">
                <a:solidFill>
                  <a:prstClr val="black"/>
                </a:solidFill>
                <a:latin typeface="+mn-ea"/>
              </a:rPr>
              <a:t>新しい</a:t>
            </a:r>
            <a:r>
              <a:rPr kumimoji="0" lang="en-US" altLang="ja-JP" sz="2400" b="1" kern="0" dirty="0" smtClean="0">
                <a:solidFill>
                  <a:prstClr val="black"/>
                </a:solidFill>
                <a:latin typeface="+mn-ea"/>
              </a:rPr>
              <a:t>)</a:t>
            </a:r>
            <a:r>
              <a:rPr kumimoji="0" lang="ja-JP" altLang="en-US" sz="2400" b="1" kern="0" dirty="0" smtClean="0">
                <a:solidFill>
                  <a:prstClr val="black"/>
                </a:solidFill>
                <a:latin typeface="+mn-ea"/>
              </a:rPr>
              <a:t>介護</a:t>
            </a:r>
            <a:r>
              <a:rPr kumimoji="0" lang="ja-JP" altLang="en-US" sz="2400" b="1" kern="0" dirty="0">
                <a:solidFill>
                  <a:prstClr val="black"/>
                </a:solidFill>
                <a:latin typeface="+mn-ea"/>
              </a:rPr>
              <a:t>予防・</a:t>
            </a:r>
            <a:r>
              <a:rPr kumimoji="0" lang="ja-JP" altLang="en-US" sz="2400" b="1" kern="0" dirty="0" smtClean="0">
                <a:solidFill>
                  <a:prstClr val="black"/>
                </a:solidFill>
                <a:latin typeface="+mn-ea"/>
              </a:rPr>
              <a:t>日常生活支援総合事業の構成</a:t>
            </a:r>
            <a:endParaRPr lang="ja-JP" altLang="en-US" sz="2400" b="1" dirty="0">
              <a:solidFill>
                <a:prstClr val="black"/>
              </a:solidFill>
              <a:latin typeface="+mn-ea"/>
            </a:endParaRPr>
          </a:p>
        </p:txBody>
      </p:sp>
      <p:sp>
        <p:nvSpPr>
          <p:cNvPr id="38" name="テキスト ボックス 37"/>
          <p:cNvSpPr txBox="1"/>
          <p:nvPr/>
        </p:nvSpPr>
        <p:spPr>
          <a:xfrm>
            <a:off x="5358066" y="1038132"/>
            <a:ext cx="3771652"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②訪問型サービス</a:t>
            </a:r>
            <a:r>
              <a:rPr lang="en-US" altLang="ja-JP" sz="1300" dirty="0" smtClean="0"/>
              <a:t>A</a:t>
            </a:r>
            <a:r>
              <a:rPr lang="ja-JP" altLang="en-US" sz="1300" dirty="0" smtClean="0"/>
              <a:t>（緩和した基準によるサービス）</a:t>
            </a:r>
            <a:endParaRPr kumimoji="1" lang="ja-JP" altLang="en-US" sz="1300" dirty="0"/>
          </a:p>
        </p:txBody>
      </p:sp>
      <p:sp>
        <p:nvSpPr>
          <p:cNvPr id="39" name="テキスト ボックス 38"/>
          <p:cNvSpPr txBox="1"/>
          <p:nvPr/>
        </p:nvSpPr>
        <p:spPr>
          <a:xfrm>
            <a:off x="5497989" y="708665"/>
            <a:ext cx="1018227" cy="200055"/>
          </a:xfrm>
          <a:prstGeom prst="rect">
            <a:avLst/>
          </a:prstGeom>
          <a:solidFill>
            <a:schemeClr val="accent5">
              <a:lumMod val="40000"/>
              <a:lumOff val="60000"/>
            </a:schemeClr>
          </a:solidFill>
          <a:ln>
            <a:solidFill>
              <a:schemeClr val="accent1"/>
            </a:solidFill>
          </a:ln>
        </p:spPr>
        <p:txBody>
          <a:bodyPr wrap="none" tIns="0" bIns="0" rtlCol="0">
            <a:spAutoFit/>
          </a:bodyPr>
          <a:lstStyle/>
          <a:p>
            <a:r>
              <a:rPr lang="ja-JP" altLang="en-US" sz="1300" dirty="0" smtClean="0"/>
              <a:t>①訪問介護</a:t>
            </a:r>
            <a:endParaRPr kumimoji="1" lang="ja-JP" altLang="en-US" sz="1300" dirty="0"/>
          </a:p>
        </p:txBody>
      </p:sp>
      <p:sp>
        <p:nvSpPr>
          <p:cNvPr id="40" name="テキスト ボックス 39"/>
          <p:cNvSpPr txBox="1"/>
          <p:nvPr/>
        </p:nvSpPr>
        <p:spPr>
          <a:xfrm>
            <a:off x="5410053" y="1301565"/>
            <a:ext cx="3323077"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③訪問型サービス</a:t>
            </a:r>
            <a:r>
              <a:rPr lang="en-US" altLang="ja-JP" sz="1300" dirty="0" smtClean="0"/>
              <a:t>B</a:t>
            </a:r>
            <a:r>
              <a:rPr lang="ja-JP" altLang="en-US" sz="1300" dirty="0" smtClean="0"/>
              <a:t>（住民主体による支援）</a:t>
            </a:r>
            <a:endParaRPr kumimoji="1" lang="ja-JP" altLang="en-US" sz="1300" dirty="0"/>
          </a:p>
        </p:txBody>
      </p:sp>
      <p:sp>
        <p:nvSpPr>
          <p:cNvPr id="48" name="テキスト ボックス 47"/>
          <p:cNvSpPr txBox="1"/>
          <p:nvPr/>
        </p:nvSpPr>
        <p:spPr>
          <a:xfrm>
            <a:off x="5394389" y="1570245"/>
            <a:ext cx="3382657" cy="200055"/>
          </a:xfrm>
          <a:prstGeom prst="rect">
            <a:avLst/>
          </a:prstGeom>
          <a:solidFill>
            <a:schemeClr val="accent5">
              <a:lumMod val="40000"/>
              <a:lumOff val="60000"/>
            </a:schemeClr>
          </a:solidFill>
          <a:ln>
            <a:solidFill>
              <a:schemeClr val="accent1"/>
            </a:solidFill>
          </a:ln>
        </p:spPr>
        <p:txBody>
          <a:bodyPr wrap="none" tIns="0" bIns="0" rtlCol="0">
            <a:spAutoFit/>
          </a:bodyPr>
          <a:lstStyle/>
          <a:p>
            <a:r>
              <a:rPr lang="ja-JP" altLang="en-US" sz="1300" dirty="0" smtClean="0"/>
              <a:t>④訪問型サービス</a:t>
            </a:r>
            <a:r>
              <a:rPr lang="en-US" altLang="ja-JP" sz="1300" dirty="0" smtClean="0"/>
              <a:t>C</a:t>
            </a:r>
            <a:r>
              <a:rPr lang="ja-JP" altLang="en-US" sz="1300" dirty="0" smtClean="0"/>
              <a:t>（短期集中予防サービス）</a:t>
            </a:r>
            <a:endParaRPr kumimoji="1" lang="ja-JP" altLang="en-US" sz="1300" dirty="0"/>
          </a:p>
        </p:txBody>
      </p:sp>
      <p:sp>
        <p:nvSpPr>
          <p:cNvPr id="49" name="テキスト ボックス 48"/>
          <p:cNvSpPr txBox="1"/>
          <p:nvPr/>
        </p:nvSpPr>
        <p:spPr>
          <a:xfrm>
            <a:off x="5396759" y="1825472"/>
            <a:ext cx="3323077"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⑤訪問型サービス</a:t>
            </a:r>
            <a:r>
              <a:rPr lang="en-US" altLang="ja-JP" sz="1300" dirty="0" smtClean="0"/>
              <a:t>D</a:t>
            </a:r>
            <a:r>
              <a:rPr lang="ja-JP" altLang="en-US" sz="1300" dirty="0" smtClean="0"/>
              <a:t>（移動支援）</a:t>
            </a:r>
            <a:endParaRPr kumimoji="1" lang="ja-JP" altLang="en-US" sz="1300" dirty="0"/>
          </a:p>
        </p:txBody>
      </p:sp>
      <p:sp>
        <p:nvSpPr>
          <p:cNvPr id="66" name="テキスト ボックス 65"/>
          <p:cNvSpPr txBox="1"/>
          <p:nvPr/>
        </p:nvSpPr>
        <p:spPr>
          <a:xfrm>
            <a:off x="5469585" y="2218567"/>
            <a:ext cx="1018227" cy="200055"/>
          </a:xfrm>
          <a:prstGeom prst="rect">
            <a:avLst/>
          </a:prstGeom>
          <a:solidFill>
            <a:schemeClr val="accent5">
              <a:lumMod val="40000"/>
              <a:lumOff val="60000"/>
            </a:schemeClr>
          </a:solidFill>
          <a:ln>
            <a:solidFill>
              <a:schemeClr val="accent1"/>
            </a:solidFill>
          </a:ln>
        </p:spPr>
        <p:txBody>
          <a:bodyPr wrap="none" tIns="0" bIns="0" rtlCol="0">
            <a:spAutoFit/>
          </a:bodyPr>
          <a:lstStyle/>
          <a:p>
            <a:r>
              <a:rPr lang="ja-JP" altLang="en-US" sz="1300" dirty="0" smtClean="0"/>
              <a:t>①通所介護</a:t>
            </a:r>
            <a:endParaRPr kumimoji="1" lang="ja-JP" altLang="en-US" sz="1300" dirty="0"/>
          </a:p>
        </p:txBody>
      </p:sp>
      <p:sp>
        <p:nvSpPr>
          <p:cNvPr id="74" name="テキスト ボックス 73"/>
          <p:cNvSpPr txBox="1"/>
          <p:nvPr/>
        </p:nvSpPr>
        <p:spPr>
          <a:xfrm>
            <a:off x="5396704" y="2535491"/>
            <a:ext cx="3733014"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②通所型サービス</a:t>
            </a:r>
            <a:r>
              <a:rPr lang="en-US" altLang="ja-JP" sz="1300" dirty="0" smtClean="0"/>
              <a:t>A</a:t>
            </a:r>
            <a:r>
              <a:rPr lang="ja-JP" altLang="en-US" sz="1300" dirty="0" smtClean="0"/>
              <a:t>（緩和した基準によるサービス）</a:t>
            </a:r>
            <a:endParaRPr kumimoji="1" lang="ja-JP" altLang="en-US" sz="1300" dirty="0"/>
          </a:p>
        </p:txBody>
      </p:sp>
      <p:sp>
        <p:nvSpPr>
          <p:cNvPr id="75" name="テキスト ボックス 74"/>
          <p:cNvSpPr txBox="1"/>
          <p:nvPr/>
        </p:nvSpPr>
        <p:spPr>
          <a:xfrm>
            <a:off x="5400005" y="2809810"/>
            <a:ext cx="3323077"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③通所型サービス</a:t>
            </a:r>
            <a:r>
              <a:rPr lang="en-US" altLang="ja-JP" sz="1300" dirty="0" smtClean="0"/>
              <a:t>B</a:t>
            </a:r>
            <a:r>
              <a:rPr lang="ja-JP" altLang="en-US" sz="1300" dirty="0" smtClean="0"/>
              <a:t>（住民主体による支援）</a:t>
            </a:r>
            <a:endParaRPr kumimoji="1" lang="ja-JP" altLang="en-US" sz="1300" dirty="0"/>
          </a:p>
        </p:txBody>
      </p:sp>
      <p:sp>
        <p:nvSpPr>
          <p:cNvPr id="76" name="テキスト ボックス 75"/>
          <p:cNvSpPr txBox="1"/>
          <p:nvPr/>
        </p:nvSpPr>
        <p:spPr>
          <a:xfrm>
            <a:off x="5396706" y="3078490"/>
            <a:ext cx="3639790"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④通所型サービス</a:t>
            </a:r>
            <a:r>
              <a:rPr lang="en-US" altLang="ja-JP" sz="1300" dirty="0" smtClean="0"/>
              <a:t>C</a:t>
            </a:r>
            <a:r>
              <a:rPr lang="ja-JP" altLang="en-US" sz="1300" dirty="0" smtClean="0"/>
              <a:t>（短期集中予防サービス）</a:t>
            </a:r>
            <a:endParaRPr kumimoji="1" lang="ja-JP" altLang="en-US" sz="1300" dirty="0"/>
          </a:p>
        </p:txBody>
      </p:sp>
      <p:sp>
        <p:nvSpPr>
          <p:cNvPr id="84" name="テキスト ボックス 83"/>
          <p:cNvSpPr txBox="1"/>
          <p:nvPr/>
        </p:nvSpPr>
        <p:spPr>
          <a:xfrm>
            <a:off x="5363683" y="3470342"/>
            <a:ext cx="3323077"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①栄養改善の目的とした配食</a:t>
            </a:r>
            <a:endParaRPr kumimoji="1" lang="ja-JP" altLang="en-US" sz="1300" dirty="0"/>
          </a:p>
        </p:txBody>
      </p:sp>
      <p:sp>
        <p:nvSpPr>
          <p:cNvPr id="85" name="テキスト ボックス 84"/>
          <p:cNvSpPr txBox="1"/>
          <p:nvPr/>
        </p:nvSpPr>
        <p:spPr>
          <a:xfrm>
            <a:off x="5363682" y="3744661"/>
            <a:ext cx="3323077"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②住民ボランティア等が行う見守り</a:t>
            </a:r>
            <a:endParaRPr kumimoji="1" lang="ja-JP" altLang="en-US" sz="1300" dirty="0"/>
          </a:p>
        </p:txBody>
      </p:sp>
      <p:sp>
        <p:nvSpPr>
          <p:cNvPr id="86" name="テキスト ボックス 85"/>
          <p:cNvSpPr txBox="1"/>
          <p:nvPr/>
        </p:nvSpPr>
        <p:spPr>
          <a:xfrm>
            <a:off x="5358066" y="4024228"/>
            <a:ext cx="3323077" cy="600164"/>
          </a:xfrm>
          <a:prstGeom prst="rect">
            <a:avLst/>
          </a:prstGeom>
          <a:solidFill>
            <a:schemeClr val="accent5">
              <a:lumMod val="40000"/>
              <a:lumOff val="60000"/>
            </a:schemeClr>
          </a:solidFill>
          <a:ln>
            <a:solidFill>
              <a:schemeClr val="accent1"/>
            </a:solidFill>
          </a:ln>
        </p:spPr>
        <p:txBody>
          <a:bodyPr wrap="square" tIns="0" bIns="0" rtlCol="0">
            <a:spAutoFit/>
          </a:bodyPr>
          <a:lstStyle/>
          <a:p>
            <a:pPr marL="174625" indent="-174625" algn="just"/>
            <a:r>
              <a:rPr lang="ja-JP" altLang="en-US" sz="1300" dirty="0" smtClean="0"/>
              <a:t>③訪問型サービス、通所型サービスに準じる自立支援に資する生活支援（訪問型サービス・通所型サービスの一体的提供等）</a:t>
            </a:r>
            <a:endParaRPr kumimoji="1" lang="ja-JP" altLang="en-US" sz="1300" dirty="0"/>
          </a:p>
        </p:txBody>
      </p:sp>
      <p:sp>
        <p:nvSpPr>
          <p:cNvPr id="60" name="テキスト ボックス 59"/>
          <p:cNvSpPr txBox="1"/>
          <p:nvPr/>
        </p:nvSpPr>
        <p:spPr>
          <a:xfrm>
            <a:off x="5248763" y="4653136"/>
            <a:ext cx="3571709" cy="600164"/>
          </a:xfrm>
          <a:prstGeom prst="rect">
            <a:avLst/>
          </a:prstGeom>
          <a:noFill/>
        </p:spPr>
        <p:txBody>
          <a:bodyPr wrap="square" rtlCol="0">
            <a:spAutoFit/>
          </a:bodyPr>
          <a:lstStyle/>
          <a:p>
            <a:r>
              <a:rPr lang="en-US" altLang="ja-JP" sz="1100" dirty="0" smtClean="0">
                <a:solidFill>
                  <a:prstClr val="black"/>
                </a:solidFill>
                <a:latin typeface="ＭＳ Ｐ明朝" panose="02020600040205080304" pitchFamily="18" charset="-128"/>
                <a:ea typeface="ＭＳ Ｐ明朝" panose="02020600040205080304" pitchFamily="18" charset="-128"/>
              </a:rPr>
              <a:t>※</a:t>
            </a:r>
            <a:r>
              <a:rPr lang="ja-JP" altLang="en-US" sz="1100" dirty="0" smtClean="0">
                <a:solidFill>
                  <a:prstClr val="black"/>
                </a:solidFill>
                <a:latin typeface="ＭＳ Ｐ明朝" panose="02020600040205080304" pitchFamily="18" charset="-128"/>
                <a:ea typeface="ＭＳ Ｐ明朝" panose="02020600040205080304" pitchFamily="18" charset="-128"/>
              </a:rPr>
              <a:t>　上記はサービスの典型例として示しているもの。</a:t>
            </a:r>
            <a:endParaRPr lang="en-US" altLang="ja-JP" sz="1100" dirty="0" smtClean="0">
              <a:solidFill>
                <a:prstClr val="black"/>
              </a:solidFill>
              <a:latin typeface="ＭＳ Ｐ明朝" panose="02020600040205080304" pitchFamily="18" charset="-128"/>
              <a:ea typeface="ＭＳ Ｐ明朝" panose="02020600040205080304" pitchFamily="18" charset="-128"/>
            </a:endParaRPr>
          </a:p>
          <a:p>
            <a:r>
              <a:rPr lang="ja-JP" altLang="en-US" sz="1100" dirty="0">
                <a:solidFill>
                  <a:prstClr val="black"/>
                </a:solidFill>
                <a:latin typeface="ＭＳ Ｐ明朝" panose="02020600040205080304" pitchFamily="18" charset="-128"/>
                <a:ea typeface="ＭＳ Ｐ明朝" panose="02020600040205080304" pitchFamily="18" charset="-128"/>
              </a:rPr>
              <a:t>　</a:t>
            </a:r>
            <a:r>
              <a:rPr lang="ja-JP" altLang="en-US" sz="1100" dirty="0" smtClean="0">
                <a:solidFill>
                  <a:prstClr val="black"/>
                </a:solidFill>
                <a:latin typeface="ＭＳ Ｐ明朝" panose="02020600040205080304" pitchFamily="18" charset="-128"/>
                <a:ea typeface="ＭＳ Ｐ明朝" panose="02020600040205080304" pitchFamily="18" charset="-128"/>
              </a:rPr>
              <a:t>　　市町村はこの例を踏まえて、地域の実情に応じた、　　</a:t>
            </a:r>
            <a:endParaRPr lang="en-US" altLang="ja-JP" sz="1100" dirty="0" smtClean="0">
              <a:solidFill>
                <a:prstClr val="black"/>
              </a:solidFill>
              <a:latin typeface="ＭＳ Ｐ明朝" panose="02020600040205080304" pitchFamily="18" charset="-128"/>
              <a:ea typeface="ＭＳ Ｐ明朝" panose="02020600040205080304" pitchFamily="18" charset="-128"/>
            </a:endParaRPr>
          </a:p>
          <a:p>
            <a:r>
              <a:rPr lang="ja-JP" altLang="en-US" sz="1100" dirty="0">
                <a:solidFill>
                  <a:prstClr val="black"/>
                </a:solidFill>
                <a:latin typeface="ＭＳ Ｐ明朝" panose="02020600040205080304" pitchFamily="18" charset="-128"/>
                <a:ea typeface="ＭＳ Ｐ明朝" panose="02020600040205080304" pitchFamily="18" charset="-128"/>
              </a:rPr>
              <a:t>　</a:t>
            </a:r>
            <a:r>
              <a:rPr lang="ja-JP" altLang="en-US" sz="1100" dirty="0" smtClean="0">
                <a:solidFill>
                  <a:prstClr val="black"/>
                </a:solidFill>
                <a:latin typeface="ＭＳ Ｐ明朝" panose="02020600040205080304" pitchFamily="18" charset="-128"/>
                <a:ea typeface="ＭＳ Ｐ明朝" panose="02020600040205080304" pitchFamily="18" charset="-128"/>
              </a:rPr>
              <a:t>　　サービス内容を検討する。</a:t>
            </a:r>
            <a:endParaRPr lang="ja-JP" altLang="en-US" sz="1100" dirty="0">
              <a:solidFill>
                <a:prstClr val="black"/>
              </a:solidFill>
              <a:latin typeface="ＭＳ Ｐ明朝" panose="02020600040205080304" pitchFamily="18" charset="-128"/>
              <a:ea typeface="ＭＳ Ｐ明朝" panose="02020600040205080304" pitchFamily="18" charset="-128"/>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7</a:t>
            </a:fld>
            <a:endParaRPr kumimoji="1" lang="ja-JP" altLang="en-US"/>
          </a:p>
        </p:txBody>
      </p:sp>
      <p:sp>
        <p:nvSpPr>
          <p:cNvPr id="4" name="正方形/長方形 3"/>
          <p:cNvSpPr/>
          <p:nvPr/>
        </p:nvSpPr>
        <p:spPr>
          <a:xfrm>
            <a:off x="5508104" y="692696"/>
            <a:ext cx="1018227" cy="21602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5358066" y="1046868"/>
            <a:ext cx="3771652" cy="22189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5368126" y="1556792"/>
            <a:ext cx="3452346" cy="2292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p:cNvSpPr/>
          <p:nvPr/>
        </p:nvSpPr>
        <p:spPr>
          <a:xfrm>
            <a:off x="5381027" y="3056376"/>
            <a:ext cx="3655469" cy="24719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p:cNvSpPr/>
          <p:nvPr/>
        </p:nvSpPr>
        <p:spPr>
          <a:xfrm>
            <a:off x="5446957" y="2202598"/>
            <a:ext cx="1018227" cy="21602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正方形/長方形 80"/>
          <p:cNvSpPr/>
          <p:nvPr/>
        </p:nvSpPr>
        <p:spPr>
          <a:xfrm>
            <a:off x="1043608" y="5157192"/>
            <a:ext cx="5832648" cy="1625384"/>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514857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平成２９年４月からの提供サービス</a:t>
            </a:r>
            <a:endParaRPr kumimoji="1" lang="ja-JP" altLang="en-US" dirty="0">
              <a:solidFill>
                <a:schemeClr val="bg1"/>
              </a:solidFill>
            </a:endParaRPr>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8</a:t>
            </a:fld>
            <a:endParaRPr kumimoji="1" lang="ja-JP" altLang="en-US"/>
          </a:p>
        </p:txBody>
      </p:sp>
      <p:graphicFrame>
        <p:nvGraphicFramePr>
          <p:cNvPr id="7" name="表 6"/>
          <p:cNvGraphicFramePr>
            <a:graphicFrameLocks noGrp="1"/>
          </p:cNvGraphicFramePr>
          <p:nvPr>
            <p:extLst>
              <p:ext uri="{D42A27DB-BD31-4B8C-83A1-F6EECF244321}">
                <p14:modId xmlns:p14="http://schemas.microsoft.com/office/powerpoint/2010/main" val="1005055356"/>
              </p:ext>
            </p:extLst>
          </p:nvPr>
        </p:nvGraphicFramePr>
        <p:xfrm>
          <a:off x="0" y="1239415"/>
          <a:ext cx="9036495" cy="5546538"/>
        </p:xfrm>
        <a:graphic>
          <a:graphicData uri="http://schemas.openxmlformats.org/drawingml/2006/table">
            <a:tbl>
              <a:tblPr firstRow="1" bandRow="1">
                <a:tableStyleId>{5C22544A-7EE6-4342-B048-85BDC9FD1C3A}</a:tableStyleId>
              </a:tblPr>
              <a:tblGrid>
                <a:gridCol w="827584"/>
                <a:gridCol w="1944216"/>
                <a:gridCol w="3168352"/>
                <a:gridCol w="3096343"/>
              </a:tblGrid>
              <a:tr h="929229">
                <a:tc gridSpan="2">
                  <a:txBody>
                    <a:bodyPr/>
                    <a:lstStyle/>
                    <a:p>
                      <a:r>
                        <a:rPr kumimoji="1" lang="ja-JP" altLang="en-US" sz="3200" dirty="0" smtClean="0"/>
                        <a:t>区分</a:t>
                      </a:r>
                      <a:endParaRPr kumimoji="1" lang="ja-JP" altLang="en-US" sz="3200" dirty="0"/>
                    </a:p>
                  </a:txBody>
                  <a:tcPr/>
                </a:tc>
                <a:tc hMerge="1">
                  <a:txBody>
                    <a:bodyPr/>
                    <a:lstStyle/>
                    <a:p>
                      <a:endParaRPr kumimoji="1" lang="ja-JP" altLang="en-US"/>
                    </a:p>
                  </a:txBody>
                  <a:tcPr/>
                </a:tc>
                <a:tc>
                  <a:txBody>
                    <a:bodyPr/>
                    <a:lstStyle/>
                    <a:p>
                      <a:r>
                        <a:rPr kumimoji="1" lang="ja-JP" altLang="en-US" sz="3200" dirty="0" smtClean="0"/>
                        <a:t>訪問型サービス</a:t>
                      </a:r>
                      <a:endParaRPr kumimoji="1" lang="ja-JP" altLang="en-US" sz="3200" dirty="0"/>
                    </a:p>
                  </a:txBody>
                  <a:tcPr/>
                </a:tc>
                <a:tc>
                  <a:txBody>
                    <a:bodyPr/>
                    <a:lstStyle/>
                    <a:p>
                      <a:r>
                        <a:rPr kumimoji="1" lang="ja-JP" altLang="en-US" sz="3200" dirty="0" smtClean="0"/>
                        <a:t>通所型サービス</a:t>
                      </a:r>
                      <a:endParaRPr kumimoji="1" lang="ja-JP" altLang="en-US" sz="3200" dirty="0"/>
                    </a:p>
                  </a:txBody>
                  <a:tcPr/>
                </a:tc>
              </a:tr>
              <a:tr h="929229">
                <a:tc gridSpan="2">
                  <a:txBody>
                    <a:bodyPr/>
                    <a:lstStyle/>
                    <a:p>
                      <a:r>
                        <a:rPr kumimoji="1" lang="ja-JP" altLang="en-US" sz="3200" dirty="0" smtClean="0"/>
                        <a:t>予防給付</a:t>
                      </a:r>
                      <a:endParaRPr kumimoji="1" lang="ja-JP" altLang="en-US" sz="3200" dirty="0"/>
                    </a:p>
                  </a:txBody>
                  <a:tcPr/>
                </a:tc>
                <a:tc hMerge="1">
                  <a:txBody>
                    <a:bodyPr/>
                    <a:lstStyle/>
                    <a:p>
                      <a:endParaRPr kumimoji="1" lang="ja-JP" altLang="en-US"/>
                    </a:p>
                  </a:txBody>
                  <a:tcPr/>
                </a:tc>
                <a:tc>
                  <a:txBody>
                    <a:bodyPr/>
                    <a:lstStyle/>
                    <a:p>
                      <a:r>
                        <a:rPr kumimoji="1" lang="ja-JP" altLang="en-US" sz="3200" dirty="0" smtClean="0"/>
                        <a:t>予防訪問介護</a:t>
                      </a:r>
                      <a:endParaRPr kumimoji="1" lang="ja-JP" altLang="en-US" sz="3200" dirty="0"/>
                    </a:p>
                  </a:txBody>
                  <a:tcPr/>
                </a:tc>
                <a:tc>
                  <a:txBody>
                    <a:bodyPr/>
                    <a:lstStyle/>
                    <a:p>
                      <a:r>
                        <a:rPr kumimoji="1" lang="ja-JP" altLang="en-US" sz="3200" dirty="0" smtClean="0"/>
                        <a:t>予防通所介護</a:t>
                      </a:r>
                      <a:endParaRPr kumimoji="1" lang="ja-JP" altLang="en-US" sz="3200" dirty="0"/>
                    </a:p>
                  </a:txBody>
                  <a:tcPr/>
                </a:tc>
              </a:tr>
              <a:tr h="1012246">
                <a:tc rowSpan="3">
                  <a:txBody>
                    <a:bodyPr/>
                    <a:lstStyle/>
                    <a:p>
                      <a:pPr algn="ctr"/>
                      <a:r>
                        <a:rPr kumimoji="1" lang="ja-JP" altLang="en-US" sz="3200" dirty="0" smtClean="0"/>
                        <a:t>総</a:t>
                      </a:r>
                      <a:endParaRPr kumimoji="1" lang="en-US" altLang="ja-JP" sz="3200" dirty="0" smtClean="0"/>
                    </a:p>
                    <a:p>
                      <a:pPr algn="ctr"/>
                      <a:r>
                        <a:rPr kumimoji="1" lang="ja-JP" altLang="en-US" sz="3200" dirty="0" smtClean="0"/>
                        <a:t>合</a:t>
                      </a:r>
                      <a:endParaRPr kumimoji="1" lang="en-US" altLang="ja-JP" sz="3200" dirty="0" smtClean="0"/>
                    </a:p>
                    <a:p>
                      <a:pPr algn="ctr"/>
                      <a:r>
                        <a:rPr kumimoji="1" lang="ja-JP" altLang="en-US" sz="3200" dirty="0" smtClean="0"/>
                        <a:t>事</a:t>
                      </a:r>
                      <a:endParaRPr kumimoji="1" lang="en-US" altLang="ja-JP" sz="3200" dirty="0" smtClean="0"/>
                    </a:p>
                    <a:p>
                      <a:pPr algn="ctr"/>
                      <a:r>
                        <a:rPr kumimoji="1" lang="ja-JP" altLang="en-US" sz="3200" dirty="0" smtClean="0"/>
                        <a:t>業</a:t>
                      </a:r>
                      <a:endParaRPr kumimoji="1" lang="ja-JP" altLang="en-US" sz="3200" dirty="0"/>
                    </a:p>
                  </a:txBody>
                  <a:tcPr>
                    <a:lnR w="12700" cap="flat" cmpd="sng" algn="ctr">
                      <a:solidFill>
                        <a:schemeClr val="bg1"/>
                      </a:solidFill>
                      <a:prstDash val="solid"/>
                      <a:round/>
                      <a:headEnd type="none" w="med" len="med"/>
                      <a:tailEnd type="none" w="med" len="med"/>
                    </a:lnR>
                  </a:tcPr>
                </a:tc>
                <a:tc>
                  <a:txBody>
                    <a:bodyPr/>
                    <a:lstStyle/>
                    <a:p>
                      <a:r>
                        <a:rPr kumimoji="1" lang="ja-JP" altLang="en-US" sz="3200" dirty="0" smtClean="0"/>
                        <a:t>現行相当</a:t>
                      </a:r>
                      <a:endParaRPr kumimoji="1" lang="ja-JP" altLang="en-US" sz="3200" dirty="0"/>
                    </a:p>
                  </a:txBody>
                  <a:tcPr>
                    <a:lnL w="12700" cap="flat" cmpd="sng" algn="ctr">
                      <a:solidFill>
                        <a:schemeClr val="bg1"/>
                      </a:solidFill>
                      <a:prstDash val="solid"/>
                      <a:round/>
                      <a:headEnd type="none" w="med" len="med"/>
                      <a:tailEnd type="none" w="med" len="med"/>
                    </a:lnL>
                  </a:tcPr>
                </a:tc>
                <a:tc>
                  <a:txBody>
                    <a:bodyPr/>
                    <a:lstStyle/>
                    <a:p>
                      <a:r>
                        <a:rPr kumimoji="1" lang="ja-JP" altLang="en-US" sz="3200" dirty="0" smtClean="0"/>
                        <a:t>訪問介護相当サービス</a:t>
                      </a:r>
                      <a:endParaRPr kumimoji="1" lang="ja-JP" altLang="en-US" sz="3200" dirty="0"/>
                    </a:p>
                  </a:txBody>
                  <a:tcPr/>
                </a:tc>
                <a:tc>
                  <a:txBody>
                    <a:bodyPr/>
                    <a:lstStyle/>
                    <a:p>
                      <a:r>
                        <a:rPr kumimoji="1" lang="ja-JP" altLang="en-US" sz="3200" dirty="0" smtClean="0"/>
                        <a:t>通所介護相当サービス</a:t>
                      </a:r>
                      <a:endParaRPr kumimoji="1" lang="ja-JP" altLang="en-US" sz="3200" dirty="0"/>
                    </a:p>
                  </a:txBody>
                  <a:tcPr/>
                </a:tc>
              </a:tr>
              <a:tr h="1012246">
                <a:tc vMerge="1">
                  <a:txBody>
                    <a:bodyPr/>
                    <a:lstStyle/>
                    <a:p>
                      <a:endParaRPr kumimoji="1" lang="ja-JP" altLang="en-US" sz="3200" dirty="0"/>
                    </a:p>
                  </a:txBody>
                  <a:tcPr>
                    <a:lnR w="12700" cap="flat" cmpd="sng" algn="ctr">
                      <a:solidFill>
                        <a:schemeClr val="tx1"/>
                      </a:solidFill>
                      <a:prstDash val="solid"/>
                      <a:round/>
                      <a:headEnd type="none" w="med" len="med"/>
                      <a:tailEnd type="none" w="med" len="med"/>
                    </a:lnR>
                  </a:tcPr>
                </a:tc>
                <a:tc>
                  <a:txBody>
                    <a:bodyPr/>
                    <a:lstStyle/>
                    <a:p>
                      <a:r>
                        <a:rPr kumimoji="1" lang="ja-JP" altLang="en-US" sz="3200" dirty="0" smtClean="0"/>
                        <a:t>多様なサービス</a:t>
                      </a:r>
                      <a:endParaRPr kumimoji="1" lang="ja-JP" altLang="en-US" sz="3200" dirty="0"/>
                    </a:p>
                  </a:txBody>
                  <a:tcPr>
                    <a:lnL w="12700" cap="flat" cmpd="sng" algn="ctr">
                      <a:solidFill>
                        <a:schemeClr val="bg1"/>
                      </a:solidFill>
                      <a:prstDash val="solid"/>
                      <a:round/>
                      <a:headEnd type="none" w="med" len="med"/>
                      <a:tailEnd type="none" w="med" len="med"/>
                    </a:lnL>
                  </a:tcPr>
                </a:tc>
                <a:tc>
                  <a:txBody>
                    <a:bodyPr/>
                    <a:lstStyle/>
                    <a:p>
                      <a:r>
                        <a:rPr kumimoji="1" lang="ja-JP" altLang="en-US" sz="3200" dirty="0" smtClean="0"/>
                        <a:t>生活援助</a:t>
                      </a:r>
                      <a:endParaRPr kumimoji="1" lang="en-US" altLang="ja-JP" sz="3200" dirty="0" smtClean="0"/>
                    </a:p>
                    <a:p>
                      <a:r>
                        <a:rPr kumimoji="1" lang="ja-JP" altLang="en-US" sz="3200" dirty="0" smtClean="0"/>
                        <a:t>サービス</a:t>
                      </a:r>
                      <a:endParaRPr kumimoji="1" lang="ja-JP" altLang="en-US" sz="3200" dirty="0"/>
                    </a:p>
                  </a:txBody>
                  <a:tcPr/>
                </a:tc>
                <a:tc>
                  <a:txBody>
                    <a:bodyPr/>
                    <a:lstStyle/>
                    <a:p>
                      <a:r>
                        <a:rPr kumimoji="1" lang="ja-JP" altLang="en-US" sz="3200" dirty="0" smtClean="0"/>
                        <a:t>平成２９年度</a:t>
                      </a:r>
                      <a:endParaRPr kumimoji="1" lang="en-US" altLang="ja-JP" sz="3200" dirty="0" smtClean="0"/>
                    </a:p>
                    <a:p>
                      <a:r>
                        <a:rPr kumimoji="1" lang="ja-JP" altLang="en-US" sz="3200" dirty="0" smtClean="0"/>
                        <a:t>以降、随時追加</a:t>
                      </a:r>
                      <a:endParaRPr kumimoji="1" lang="ja-JP" altLang="en-US" sz="3200" dirty="0"/>
                    </a:p>
                  </a:txBody>
                  <a:tcPr/>
                </a:tc>
              </a:tr>
              <a:tr h="1474987">
                <a:tc vMerge="1">
                  <a:txBody>
                    <a:bodyPr/>
                    <a:lstStyle/>
                    <a:p>
                      <a:endParaRPr kumimoji="1" lang="ja-JP" altLang="en-US" sz="3200" dirty="0"/>
                    </a:p>
                  </a:txBody>
                  <a:tcPr>
                    <a:lnR w="12700" cap="flat" cmpd="sng" algn="ctr">
                      <a:solidFill>
                        <a:schemeClr val="tx1"/>
                      </a:solidFill>
                      <a:prstDash val="solid"/>
                      <a:round/>
                      <a:headEnd type="none" w="med" len="med"/>
                      <a:tailEnd type="none" w="med" len="med"/>
                    </a:lnR>
                  </a:tcPr>
                </a:tc>
                <a:tc>
                  <a:txBody>
                    <a:bodyPr/>
                    <a:lstStyle/>
                    <a:p>
                      <a:endParaRPr kumimoji="1" lang="ja-JP" altLang="en-US" sz="3200" dirty="0"/>
                    </a:p>
                  </a:txBody>
                  <a:tcPr>
                    <a:lnL w="12700" cap="flat" cmpd="sng" algn="ctr">
                      <a:solidFill>
                        <a:schemeClr val="bg1"/>
                      </a:solidFill>
                      <a:prstDash val="solid"/>
                      <a:round/>
                      <a:headEnd type="none" w="med" len="med"/>
                      <a:tailEnd type="none" w="med" len="med"/>
                    </a:lnL>
                  </a:tcPr>
                </a:tc>
                <a:tc>
                  <a:txBody>
                    <a:bodyPr/>
                    <a:lstStyle/>
                    <a:p>
                      <a:r>
                        <a:rPr kumimoji="1" lang="ja-JP" altLang="en-US" sz="3200" dirty="0" smtClean="0"/>
                        <a:t>訪問型短期</a:t>
                      </a:r>
                      <a:endParaRPr kumimoji="1" lang="en-US" altLang="ja-JP" sz="3200" dirty="0" smtClean="0"/>
                    </a:p>
                    <a:p>
                      <a:r>
                        <a:rPr kumimoji="1" lang="ja-JP" altLang="en-US" sz="3200" dirty="0" smtClean="0"/>
                        <a:t>集中予防</a:t>
                      </a:r>
                      <a:endParaRPr kumimoji="1" lang="en-US" altLang="ja-JP" sz="3200" dirty="0" smtClean="0"/>
                    </a:p>
                    <a:p>
                      <a:r>
                        <a:rPr kumimoji="1" lang="ja-JP" altLang="en-US" sz="3200" dirty="0" smtClean="0"/>
                        <a:t>サービス</a:t>
                      </a:r>
                      <a:endParaRPr kumimoji="1" lang="ja-JP" altLang="en-US" sz="3200" dirty="0"/>
                    </a:p>
                  </a:txBody>
                  <a:tcPr/>
                </a:tc>
                <a:tc>
                  <a:txBody>
                    <a:bodyPr/>
                    <a:lstStyle/>
                    <a:p>
                      <a:r>
                        <a:rPr kumimoji="1" lang="ja-JP" altLang="en-US" sz="3200" dirty="0" smtClean="0"/>
                        <a:t>通所型短期</a:t>
                      </a:r>
                      <a:endParaRPr kumimoji="1" lang="en-US" altLang="ja-JP" sz="3200" dirty="0" smtClean="0"/>
                    </a:p>
                    <a:p>
                      <a:r>
                        <a:rPr kumimoji="1" lang="ja-JP" altLang="en-US" sz="3200" dirty="0" smtClean="0"/>
                        <a:t>集中予防</a:t>
                      </a:r>
                      <a:endParaRPr kumimoji="1" lang="en-US" altLang="ja-JP" sz="3200" dirty="0" smtClean="0"/>
                    </a:p>
                    <a:p>
                      <a:r>
                        <a:rPr kumimoji="1" lang="ja-JP" altLang="en-US" sz="3200" dirty="0" smtClean="0"/>
                        <a:t>サービス</a:t>
                      </a:r>
                      <a:endParaRPr kumimoji="1" lang="en-US" altLang="ja-JP" sz="3200" dirty="0" smtClean="0"/>
                    </a:p>
                  </a:txBody>
                  <a:tcPr/>
                </a:tc>
              </a:tr>
            </a:tbl>
          </a:graphicData>
        </a:graphic>
      </p:graphicFrame>
    </p:spTree>
    <p:extLst>
      <p:ext uri="{BB962C8B-B14F-4D97-AF65-F5344CB8AC3E}">
        <p14:creationId xmlns:p14="http://schemas.microsoft.com/office/powerpoint/2010/main" val="3875112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総合事業の利用対象者①</a:t>
            </a:r>
            <a:endParaRPr kumimoji="1" lang="ja-JP" altLang="en-US" dirty="0">
              <a:solidFill>
                <a:schemeClr val="bg1"/>
              </a:solidFill>
            </a:endParaRPr>
          </a:p>
        </p:txBody>
      </p:sp>
      <p:sp>
        <p:nvSpPr>
          <p:cNvPr id="3" name="コンテンツ プレースホルダー 2"/>
          <p:cNvSpPr>
            <a:spLocks noGrp="1"/>
          </p:cNvSpPr>
          <p:nvPr>
            <p:ph idx="1"/>
          </p:nvPr>
        </p:nvSpPr>
        <p:spPr>
          <a:xfrm>
            <a:off x="35496" y="1844824"/>
            <a:ext cx="9108504" cy="4752528"/>
          </a:xfrm>
        </p:spPr>
        <p:txBody>
          <a:bodyPr>
            <a:normAutofit/>
          </a:bodyPr>
          <a:lstStyle/>
          <a:p>
            <a:r>
              <a:rPr kumimoji="1" lang="ja-JP" altLang="en-US" dirty="0" smtClean="0"/>
              <a:t>平成２９年４月以降に、新規・区分変更・更新により要支援認定を受けた方（認定有効期間の開始年月日が平成２９年４月以降の要支援者）</a:t>
            </a:r>
            <a:endParaRPr kumimoji="1" lang="en-US" altLang="ja-JP" dirty="0" smtClean="0"/>
          </a:p>
          <a:p>
            <a:endParaRPr kumimoji="1" lang="en-US" altLang="ja-JP" dirty="0" smtClean="0"/>
          </a:p>
          <a:p>
            <a:r>
              <a:rPr lang="ja-JP" altLang="en-US" dirty="0" smtClean="0"/>
              <a:t>平成２９年４月以降に、基本チェックリストにより事業対象者と判断された方</a:t>
            </a:r>
            <a:endParaRPr lang="en-US" altLang="ja-JP" dirty="0" smtClean="0"/>
          </a:p>
        </p:txBody>
      </p:sp>
      <p:sp>
        <p:nvSpPr>
          <p:cNvPr id="5" name="角丸四角形 4"/>
          <p:cNvSpPr/>
          <p:nvPr/>
        </p:nvSpPr>
        <p:spPr>
          <a:xfrm>
            <a:off x="35496" y="1248131"/>
            <a:ext cx="2592288"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kumimoji="1" lang="ja-JP" altLang="en-US" sz="3600" dirty="0" smtClean="0">
                <a:solidFill>
                  <a:schemeClr val="bg1"/>
                </a:solidFill>
              </a:rPr>
              <a:t>対象者</a:t>
            </a:r>
            <a:endParaRPr kumimoji="1" lang="ja-JP" altLang="en-US" sz="3600" dirty="0">
              <a:solidFill>
                <a:schemeClr val="bg1"/>
              </a:solidFill>
            </a:endParaRPr>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9</a:t>
            </a:fld>
            <a:endParaRPr kumimoji="1" lang="ja-JP" altLang="en-US"/>
          </a:p>
        </p:txBody>
      </p:sp>
    </p:spTree>
    <p:extLst>
      <p:ext uri="{BB962C8B-B14F-4D97-AF65-F5344CB8AC3E}">
        <p14:creationId xmlns:p14="http://schemas.microsoft.com/office/powerpoint/2010/main" val="3506370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1983</TotalTime>
  <Words>2454</Words>
  <Application>Microsoft Office PowerPoint</Application>
  <PresentationFormat>画面に合わせる (4:3)</PresentationFormat>
  <Paragraphs>438</Paragraphs>
  <Slides>33</Slides>
  <Notes>1</Notes>
  <HiddenSlides>0</HiddenSlides>
  <MMClips>0</MMClips>
  <ScaleCrop>false</ScaleCrop>
  <HeadingPairs>
    <vt:vector size="4" baseType="variant">
      <vt:variant>
        <vt:lpstr>テーマ</vt:lpstr>
      </vt:variant>
      <vt:variant>
        <vt:i4>1</vt:i4>
      </vt:variant>
      <vt:variant>
        <vt:lpstr>スライド タイトル</vt:lpstr>
      </vt:variant>
      <vt:variant>
        <vt:i4>33</vt:i4>
      </vt:variant>
    </vt:vector>
  </HeadingPairs>
  <TitlesOfParts>
    <vt:vector size="34" baseType="lpstr">
      <vt:lpstr>Office ​​テーマ</vt:lpstr>
      <vt:lpstr>吉川市介護予防・日常生活支援 総合事業説明会</vt:lpstr>
      <vt:lpstr>新しい介護予防・日常生活支援総合事業への移行①</vt:lpstr>
      <vt:lpstr>新しい介護予防・日常生活支援総合事業への移行②</vt:lpstr>
      <vt:lpstr>新しい介護予防・日常生活支援総合事業の構成</vt:lpstr>
      <vt:lpstr>PowerPoint プレゼンテーション</vt:lpstr>
      <vt:lpstr>PowerPoint プレゼンテーション</vt:lpstr>
      <vt:lpstr>PowerPoint プレゼンテーション</vt:lpstr>
      <vt:lpstr>平成２９年４月からの提供サービス</vt:lpstr>
      <vt:lpstr>総合事業の利用対象者①</vt:lpstr>
      <vt:lpstr>総合事業の利用対象者②</vt:lpstr>
      <vt:lpstr>総合事業の利用対象者②</vt:lpstr>
      <vt:lpstr>訪問型サービスの類型</vt:lpstr>
      <vt:lpstr>現行相当サービスの指定基準 （訪問介護相当サービス）</vt:lpstr>
      <vt:lpstr>現行相当サービスの指定基準 （訪問介護相当サービスを介護給付と一体的に実施する場合）</vt:lpstr>
      <vt:lpstr>現行相当サービスの報酬単位 （訪問介護相当サービス）</vt:lpstr>
      <vt:lpstr>通所型サービスの類型</vt:lpstr>
      <vt:lpstr>現行相当サービスの指定基準・報酬単位（通所介護相当サービス）</vt:lpstr>
      <vt:lpstr>現行相当サービスの指定基準 （通所介護相当サービス）</vt:lpstr>
      <vt:lpstr>現行相当サービスの指定基準 （訪問介護相当サービスを介護給付と一体的に実施する場合）</vt:lpstr>
      <vt:lpstr>短期集中介護予防サービスの概要</vt:lpstr>
      <vt:lpstr>事業所指定の切り替えついて</vt:lpstr>
      <vt:lpstr>指定手続き</vt:lpstr>
      <vt:lpstr>請求方法</vt:lpstr>
      <vt:lpstr>事務処理の流れ①</vt:lpstr>
      <vt:lpstr>事務処理の流れ①－２</vt:lpstr>
      <vt:lpstr>事務処理の流れ②</vt:lpstr>
      <vt:lpstr>事務処理の流れ②－２</vt:lpstr>
      <vt:lpstr>請求のサービスコードについて</vt:lpstr>
      <vt:lpstr>ケアマネジメントの概要</vt:lpstr>
      <vt:lpstr>利用者負担等</vt:lpstr>
      <vt:lpstr>利用限度額</vt:lpstr>
      <vt:lpstr>質問事項について</vt:lpstr>
      <vt:lpstr>ご清聴ありがとうございました。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介護予防・日常生活支援総合事業について</dc:title>
  <dc:creator>admin</dc:creator>
  <cp:lastModifiedBy>admin</cp:lastModifiedBy>
  <cp:revision>143</cp:revision>
  <cp:lastPrinted>2016-11-17T03:07:41Z</cp:lastPrinted>
  <dcterms:created xsi:type="dcterms:W3CDTF">2016-09-27T09:50:30Z</dcterms:created>
  <dcterms:modified xsi:type="dcterms:W3CDTF">2016-11-17T03:17:04Z</dcterms:modified>
</cp:coreProperties>
</file>