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256" r:id="rId2"/>
    <p:sldId id="271" r:id="rId3"/>
    <p:sldId id="270" r:id="rId4"/>
    <p:sldId id="272" r:id="rId5"/>
    <p:sldId id="258" r:id="rId6"/>
    <p:sldId id="259" r:id="rId7"/>
    <p:sldId id="296" r:id="rId8"/>
    <p:sldId id="260" r:id="rId9"/>
    <p:sldId id="297" r:id="rId10"/>
    <p:sldId id="298" r:id="rId11"/>
    <p:sldId id="299" r:id="rId12"/>
    <p:sldId id="273" r:id="rId13"/>
    <p:sldId id="261" r:id="rId14"/>
    <p:sldId id="262" r:id="rId15"/>
    <p:sldId id="264" r:id="rId16"/>
    <p:sldId id="282" r:id="rId17"/>
    <p:sldId id="274" r:id="rId18"/>
    <p:sldId id="265" r:id="rId19"/>
    <p:sldId id="263" r:id="rId20"/>
    <p:sldId id="281" r:id="rId21"/>
    <p:sldId id="283" r:id="rId22"/>
    <p:sldId id="302" r:id="rId23"/>
    <p:sldId id="266" r:id="rId24"/>
    <p:sldId id="309" r:id="rId25"/>
    <p:sldId id="310" r:id="rId26"/>
    <p:sldId id="300" r:id="rId27"/>
    <p:sldId id="301" r:id="rId28"/>
    <p:sldId id="308" r:id="rId29"/>
    <p:sldId id="311" r:id="rId30"/>
    <p:sldId id="304" r:id="rId31"/>
    <p:sldId id="305" r:id="rId32"/>
    <p:sldId id="306" r:id="rId33"/>
    <p:sldId id="307" r:id="rId34"/>
    <p:sldId id="285" r:id="rId35"/>
    <p:sldId id="293" r:id="rId36"/>
    <p:sldId id="286" r:id="rId37"/>
    <p:sldId id="312" r:id="rId38"/>
    <p:sldId id="287" r:id="rId39"/>
    <p:sldId id="288" r:id="rId40"/>
    <p:sldId id="289" r:id="rId41"/>
    <p:sldId id="290" r:id="rId42"/>
    <p:sldId id="294" r:id="rId43"/>
    <p:sldId id="269" r:id="rId44"/>
    <p:sldId id="284" r:id="rId45"/>
    <p:sldId id="303" r:id="rId46"/>
    <p:sldId id="291" r:id="rId47"/>
  </p:sldIdLst>
  <p:sldSz cx="9144000" cy="6858000" type="screen4x3"/>
  <p:notesSz cx="6735763" cy="9866313"/>
  <p:defaultTextStyle>
    <a:defPPr>
      <a:defRPr lang="ja-JP"/>
    </a:defPPr>
    <a:lvl1pPr marL="0" algn="l" defTabSz="914341" rtl="0" eaLnBrk="1" latinLnBrk="0" hangingPunct="1">
      <a:defRPr kumimoji="1" sz="1800" kern="1200">
        <a:solidFill>
          <a:schemeClr val="tx1"/>
        </a:solidFill>
        <a:latin typeface="+mn-lt"/>
        <a:ea typeface="+mn-ea"/>
        <a:cs typeface="+mn-cs"/>
      </a:defRPr>
    </a:lvl1pPr>
    <a:lvl2pPr marL="457171" algn="l" defTabSz="914341" rtl="0" eaLnBrk="1" latinLnBrk="0" hangingPunct="1">
      <a:defRPr kumimoji="1" sz="1800" kern="1200">
        <a:solidFill>
          <a:schemeClr val="tx1"/>
        </a:solidFill>
        <a:latin typeface="+mn-lt"/>
        <a:ea typeface="+mn-ea"/>
        <a:cs typeface="+mn-cs"/>
      </a:defRPr>
    </a:lvl2pPr>
    <a:lvl3pPr marL="914341" algn="l" defTabSz="914341" rtl="0" eaLnBrk="1" latinLnBrk="0" hangingPunct="1">
      <a:defRPr kumimoji="1" sz="1800" kern="1200">
        <a:solidFill>
          <a:schemeClr val="tx1"/>
        </a:solidFill>
        <a:latin typeface="+mn-lt"/>
        <a:ea typeface="+mn-ea"/>
        <a:cs typeface="+mn-cs"/>
      </a:defRPr>
    </a:lvl3pPr>
    <a:lvl4pPr marL="1371513" algn="l" defTabSz="914341" rtl="0" eaLnBrk="1" latinLnBrk="0" hangingPunct="1">
      <a:defRPr kumimoji="1" sz="1800" kern="1200">
        <a:solidFill>
          <a:schemeClr val="tx1"/>
        </a:solidFill>
        <a:latin typeface="+mn-lt"/>
        <a:ea typeface="+mn-ea"/>
        <a:cs typeface="+mn-cs"/>
      </a:defRPr>
    </a:lvl4pPr>
    <a:lvl5pPr marL="1828683" algn="l" defTabSz="914341" rtl="0" eaLnBrk="1" latinLnBrk="0" hangingPunct="1">
      <a:defRPr kumimoji="1" sz="1800" kern="1200">
        <a:solidFill>
          <a:schemeClr val="tx1"/>
        </a:solidFill>
        <a:latin typeface="+mn-lt"/>
        <a:ea typeface="+mn-ea"/>
        <a:cs typeface="+mn-cs"/>
      </a:defRPr>
    </a:lvl5pPr>
    <a:lvl6pPr marL="2285854" algn="l" defTabSz="914341" rtl="0" eaLnBrk="1" latinLnBrk="0" hangingPunct="1">
      <a:defRPr kumimoji="1" sz="1800" kern="1200">
        <a:solidFill>
          <a:schemeClr val="tx1"/>
        </a:solidFill>
        <a:latin typeface="+mn-lt"/>
        <a:ea typeface="+mn-ea"/>
        <a:cs typeface="+mn-cs"/>
      </a:defRPr>
    </a:lvl6pPr>
    <a:lvl7pPr marL="2743024" algn="l" defTabSz="914341" rtl="0" eaLnBrk="1" latinLnBrk="0" hangingPunct="1">
      <a:defRPr kumimoji="1" sz="1800" kern="1200">
        <a:solidFill>
          <a:schemeClr val="tx1"/>
        </a:solidFill>
        <a:latin typeface="+mn-lt"/>
        <a:ea typeface="+mn-ea"/>
        <a:cs typeface="+mn-cs"/>
      </a:defRPr>
    </a:lvl7pPr>
    <a:lvl8pPr marL="3200195" algn="l" defTabSz="914341" rtl="0" eaLnBrk="1" latinLnBrk="0" hangingPunct="1">
      <a:defRPr kumimoji="1" sz="1800" kern="1200">
        <a:solidFill>
          <a:schemeClr val="tx1"/>
        </a:solidFill>
        <a:latin typeface="+mn-lt"/>
        <a:ea typeface="+mn-ea"/>
        <a:cs typeface="+mn-cs"/>
      </a:defRPr>
    </a:lvl8pPr>
    <a:lvl9pPr marL="3657366" algn="l" defTabSz="914341"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3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8446D7-66F6-423A-B94B-17A4EAD20743}" type="doc">
      <dgm:prSet loTypeId="urn:microsoft.com/office/officeart/2005/8/layout/process1" loCatId="process" qsTypeId="urn:microsoft.com/office/officeart/2005/8/quickstyle/simple1" qsCatId="simple" csTypeId="urn:microsoft.com/office/officeart/2005/8/colors/accent1_2" csCatId="accent1" phldr="1"/>
      <dgm:spPr/>
    </dgm:pt>
    <dgm:pt modelId="{0B3E3C0D-8430-44EF-A49D-C3B44E70D8DD}">
      <dgm:prSet phldrT="[テキスト]" custT="1"/>
      <dgm:spPr/>
      <dgm:t>
        <a:bodyPr/>
        <a:lstStyle/>
        <a:p>
          <a:r>
            <a:rPr kumimoji="1" lang="ja-JP" altLang="en-US" sz="2600" dirty="0" smtClean="0"/>
            <a:t>介護予防</a:t>
          </a:r>
          <a:endParaRPr kumimoji="1" lang="ja-JP" altLang="en-US" sz="2600" dirty="0"/>
        </a:p>
      </dgm:t>
    </dgm:pt>
    <dgm:pt modelId="{AB685447-23B4-4FDD-BF6A-D6FDC296EBD8}" type="parTrans" cxnId="{2C9E1E0A-7F17-4072-B5A8-691C7E509F83}">
      <dgm:prSet/>
      <dgm:spPr/>
      <dgm:t>
        <a:bodyPr/>
        <a:lstStyle/>
        <a:p>
          <a:endParaRPr kumimoji="1" lang="ja-JP" altLang="en-US"/>
        </a:p>
      </dgm:t>
    </dgm:pt>
    <dgm:pt modelId="{C5157716-8F94-4027-B39A-80E548C1A50B}" type="sibTrans" cxnId="{2C9E1E0A-7F17-4072-B5A8-691C7E509F83}">
      <dgm:prSet/>
      <dgm:spPr/>
      <dgm:t>
        <a:bodyPr/>
        <a:lstStyle/>
        <a:p>
          <a:endParaRPr kumimoji="1" lang="ja-JP" altLang="en-US"/>
        </a:p>
      </dgm:t>
    </dgm:pt>
    <dgm:pt modelId="{2B27B894-E1A0-4237-9498-446C9AD87743}">
      <dgm:prSet phldrT="[テキスト]" custT="1"/>
      <dgm:spPr/>
      <dgm:t>
        <a:bodyPr anchor="t"/>
        <a:lstStyle/>
        <a:p>
          <a:pPr algn="ctr"/>
          <a:r>
            <a:rPr kumimoji="1" lang="ja-JP" altLang="en-US" sz="2500" b="1" dirty="0" smtClean="0"/>
            <a:t>みなし指定</a:t>
          </a:r>
          <a:endParaRPr kumimoji="1" lang="ja-JP" altLang="en-US" sz="2500" b="1" dirty="0"/>
        </a:p>
      </dgm:t>
    </dgm:pt>
    <dgm:pt modelId="{7048F709-24A2-437E-BD75-C95B58E0EA86}" type="parTrans" cxnId="{654E83EF-CD32-44A8-982D-8C0BA177AF17}">
      <dgm:prSet/>
      <dgm:spPr/>
      <dgm:t>
        <a:bodyPr/>
        <a:lstStyle/>
        <a:p>
          <a:endParaRPr kumimoji="1" lang="ja-JP" altLang="en-US"/>
        </a:p>
      </dgm:t>
    </dgm:pt>
    <dgm:pt modelId="{E8C242FF-9049-48B6-98E0-29B4FED6ADD4}" type="sibTrans" cxnId="{654E83EF-CD32-44A8-982D-8C0BA177AF17}">
      <dgm:prSet/>
      <dgm:spPr/>
      <dgm:t>
        <a:bodyPr/>
        <a:lstStyle/>
        <a:p>
          <a:endParaRPr kumimoji="1" lang="ja-JP" altLang="en-US"/>
        </a:p>
      </dgm:t>
    </dgm:pt>
    <dgm:pt modelId="{EA9F4AFA-D3A1-49E9-905B-6AAA613A2DB0}">
      <dgm:prSet phldrT="[テキスト]" custT="1"/>
      <dgm:spPr/>
      <dgm:t>
        <a:bodyPr anchor="t"/>
        <a:lstStyle/>
        <a:p>
          <a:r>
            <a:rPr kumimoji="1" lang="ja-JP" altLang="en-US" sz="2600" dirty="0" smtClean="0"/>
            <a:t>現行相当</a:t>
          </a:r>
          <a:endParaRPr kumimoji="1" lang="ja-JP" altLang="en-US" sz="2600" dirty="0"/>
        </a:p>
      </dgm:t>
    </dgm:pt>
    <dgm:pt modelId="{ED3349BB-8F6A-4E45-B4C3-B6F366EE3185}" type="parTrans" cxnId="{E8415964-02D0-4893-A03F-8F4A1B839AD0}">
      <dgm:prSet/>
      <dgm:spPr/>
      <dgm:t>
        <a:bodyPr/>
        <a:lstStyle/>
        <a:p>
          <a:endParaRPr kumimoji="1" lang="ja-JP" altLang="en-US"/>
        </a:p>
      </dgm:t>
    </dgm:pt>
    <dgm:pt modelId="{1BFA23E2-0C35-4E96-AE9C-DDCFC53595EE}" type="sibTrans" cxnId="{E8415964-02D0-4893-A03F-8F4A1B839AD0}">
      <dgm:prSet/>
      <dgm:spPr/>
      <dgm:t>
        <a:bodyPr/>
        <a:lstStyle/>
        <a:p>
          <a:endParaRPr kumimoji="1" lang="ja-JP" altLang="en-US"/>
        </a:p>
      </dgm:t>
    </dgm:pt>
    <dgm:pt modelId="{2AF45B15-A85C-487C-86CF-830298AF1087}" type="pres">
      <dgm:prSet presAssocID="{A38446D7-66F6-423A-B94B-17A4EAD20743}" presName="Name0" presStyleCnt="0">
        <dgm:presLayoutVars>
          <dgm:dir/>
          <dgm:resizeHandles val="exact"/>
        </dgm:presLayoutVars>
      </dgm:prSet>
      <dgm:spPr/>
    </dgm:pt>
    <dgm:pt modelId="{07C181E7-DEFB-4060-8286-E1AF7F78C004}" type="pres">
      <dgm:prSet presAssocID="{0B3E3C0D-8430-44EF-A49D-C3B44E70D8DD}" presName="node" presStyleLbl="node1" presStyleIdx="0" presStyleCnt="3" custScaleX="231161" custScaleY="67108" custLinFactX="86719" custLinFactNeighborX="100000" custLinFactNeighborY="-69011">
        <dgm:presLayoutVars>
          <dgm:bulletEnabled val="1"/>
        </dgm:presLayoutVars>
      </dgm:prSet>
      <dgm:spPr/>
      <dgm:t>
        <a:bodyPr/>
        <a:lstStyle/>
        <a:p>
          <a:endParaRPr kumimoji="1" lang="ja-JP" altLang="en-US"/>
        </a:p>
      </dgm:t>
    </dgm:pt>
    <dgm:pt modelId="{59338F90-582C-4FC5-AC09-60E18A597498}" type="pres">
      <dgm:prSet presAssocID="{C5157716-8F94-4027-B39A-80E548C1A50B}" presName="sibTrans" presStyleLbl="sibTrans2D1" presStyleIdx="0" presStyleCnt="2"/>
      <dgm:spPr/>
      <dgm:t>
        <a:bodyPr/>
        <a:lstStyle/>
        <a:p>
          <a:endParaRPr kumimoji="1" lang="ja-JP" altLang="en-US"/>
        </a:p>
      </dgm:t>
    </dgm:pt>
    <dgm:pt modelId="{ECAFFA31-2339-47D5-9747-C49C017F02DA}" type="pres">
      <dgm:prSet presAssocID="{C5157716-8F94-4027-B39A-80E548C1A50B}" presName="connectorText" presStyleLbl="sibTrans2D1" presStyleIdx="0" presStyleCnt="2"/>
      <dgm:spPr/>
      <dgm:t>
        <a:bodyPr/>
        <a:lstStyle/>
        <a:p>
          <a:endParaRPr kumimoji="1" lang="ja-JP" altLang="en-US"/>
        </a:p>
      </dgm:t>
    </dgm:pt>
    <dgm:pt modelId="{E90F7293-2A5E-4896-B710-F7CBEF51919E}" type="pres">
      <dgm:prSet presAssocID="{2B27B894-E1A0-4237-9498-446C9AD87743}" presName="node" presStyleLbl="node1" presStyleIdx="1" presStyleCnt="3" custScaleY="67108" custLinFactNeighborX="-38331" custLinFactNeighborY="54027">
        <dgm:presLayoutVars>
          <dgm:bulletEnabled val="1"/>
        </dgm:presLayoutVars>
      </dgm:prSet>
      <dgm:spPr/>
      <dgm:t>
        <a:bodyPr/>
        <a:lstStyle/>
        <a:p>
          <a:endParaRPr kumimoji="1" lang="ja-JP" altLang="en-US"/>
        </a:p>
      </dgm:t>
    </dgm:pt>
    <dgm:pt modelId="{510BDF21-DCC8-400D-91D7-DE585F8990EB}" type="pres">
      <dgm:prSet presAssocID="{E8C242FF-9049-48B6-98E0-29B4FED6ADD4}" presName="sibTrans" presStyleLbl="sibTrans2D1" presStyleIdx="1" presStyleCnt="2"/>
      <dgm:spPr/>
      <dgm:t>
        <a:bodyPr/>
        <a:lstStyle/>
        <a:p>
          <a:endParaRPr kumimoji="1" lang="ja-JP" altLang="en-US"/>
        </a:p>
      </dgm:t>
    </dgm:pt>
    <dgm:pt modelId="{C2B598EA-BDC1-4ED9-9C6C-3A8F8294A25B}" type="pres">
      <dgm:prSet presAssocID="{E8C242FF-9049-48B6-98E0-29B4FED6ADD4}" presName="connectorText" presStyleLbl="sibTrans2D1" presStyleIdx="1" presStyleCnt="2"/>
      <dgm:spPr/>
      <dgm:t>
        <a:bodyPr/>
        <a:lstStyle/>
        <a:p>
          <a:endParaRPr kumimoji="1" lang="ja-JP" altLang="en-US"/>
        </a:p>
      </dgm:t>
    </dgm:pt>
    <dgm:pt modelId="{602C21B4-6E09-46DF-8546-A62A5EB90F6A}" type="pres">
      <dgm:prSet presAssocID="{EA9F4AFA-D3A1-49E9-905B-6AAA613A2DB0}" presName="node" presStyleLbl="node1" presStyleIdx="2" presStyleCnt="3" custScaleY="67108" custLinFactNeighborX="-76159" custLinFactNeighborY="54027">
        <dgm:presLayoutVars>
          <dgm:bulletEnabled val="1"/>
        </dgm:presLayoutVars>
      </dgm:prSet>
      <dgm:spPr/>
      <dgm:t>
        <a:bodyPr/>
        <a:lstStyle/>
        <a:p>
          <a:endParaRPr kumimoji="1" lang="ja-JP" altLang="en-US"/>
        </a:p>
      </dgm:t>
    </dgm:pt>
  </dgm:ptLst>
  <dgm:cxnLst>
    <dgm:cxn modelId="{E8415964-02D0-4893-A03F-8F4A1B839AD0}" srcId="{A38446D7-66F6-423A-B94B-17A4EAD20743}" destId="{EA9F4AFA-D3A1-49E9-905B-6AAA613A2DB0}" srcOrd="2" destOrd="0" parTransId="{ED3349BB-8F6A-4E45-B4C3-B6F366EE3185}" sibTransId="{1BFA23E2-0C35-4E96-AE9C-DDCFC53595EE}"/>
    <dgm:cxn modelId="{BBCCE4F6-1F2C-44A2-8887-2A13535A3331}" type="presOf" srcId="{E8C242FF-9049-48B6-98E0-29B4FED6ADD4}" destId="{C2B598EA-BDC1-4ED9-9C6C-3A8F8294A25B}" srcOrd="1" destOrd="0" presId="urn:microsoft.com/office/officeart/2005/8/layout/process1"/>
    <dgm:cxn modelId="{15969910-EBB9-4213-9F18-9428CBB0B368}" type="presOf" srcId="{A38446D7-66F6-423A-B94B-17A4EAD20743}" destId="{2AF45B15-A85C-487C-86CF-830298AF1087}" srcOrd="0" destOrd="0" presId="urn:microsoft.com/office/officeart/2005/8/layout/process1"/>
    <dgm:cxn modelId="{B6F3E432-CA60-4435-8437-8785CE44ACBD}" type="presOf" srcId="{C5157716-8F94-4027-B39A-80E548C1A50B}" destId="{59338F90-582C-4FC5-AC09-60E18A597498}" srcOrd="0" destOrd="0" presId="urn:microsoft.com/office/officeart/2005/8/layout/process1"/>
    <dgm:cxn modelId="{2C9E1E0A-7F17-4072-B5A8-691C7E509F83}" srcId="{A38446D7-66F6-423A-B94B-17A4EAD20743}" destId="{0B3E3C0D-8430-44EF-A49D-C3B44E70D8DD}" srcOrd="0" destOrd="0" parTransId="{AB685447-23B4-4FDD-BF6A-D6FDC296EBD8}" sibTransId="{C5157716-8F94-4027-B39A-80E548C1A50B}"/>
    <dgm:cxn modelId="{488DABC6-988C-4168-83F4-4099AC1035FF}" type="presOf" srcId="{EA9F4AFA-D3A1-49E9-905B-6AAA613A2DB0}" destId="{602C21B4-6E09-46DF-8546-A62A5EB90F6A}" srcOrd="0" destOrd="0" presId="urn:microsoft.com/office/officeart/2005/8/layout/process1"/>
    <dgm:cxn modelId="{CADDD6EA-C1B3-456F-AC8E-742781CDFFFF}" type="presOf" srcId="{2B27B894-E1A0-4237-9498-446C9AD87743}" destId="{E90F7293-2A5E-4896-B710-F7CBEF51919E}" srcOrd="0" destOrd="0" presId="urn:microsoft.com/office/officeart/2005/8/layout/process1"/>
    <dgm:cxn modelId="{A5AEB5F0-05A1-4721-B6EF-3A2EA5C25A25}" type="presOf" srcId="{C5157716-8F94-4027-B39A-80E548C1A50B}" destId="{ECAFFA31-2339-47D5-9747-C49C017F02DA}" srcOrd="1" destOrd="0" presId="urn:microsoft.com/office/officeart/2005/8/layout/process1"/>
    <dgm:cxn modelId="{947C608C-721A-4931-9B9D-EC57B52F8843}" type="presOf" srcId="{E8C242FF-9049-48B6-98E0-29B4FED6ADD4}" destId="{510BDF21-DCC8-400D-91D7-DE585F8990EB}" srcOrd="0" destOrd="0" presId="urn:microsoft.com/office/officeart/2005/8/layout/process1"/>
    <dgm:cxn modelId="{729C6737-4FDF-4872-9303-74A482046BFA}" type="presOf" srcId="{0B3E3C0D-8430-44EF-A49D-C3B44E70D8DD}" destId="{07C181E7-DEFB-4060-8286-E1AF7F78C004}" srcOrd="0" destOrd="0" presId="urn:microsoft.com/office/officeart/2005/8/layout/process1"/>
    <dgm:cxn modelId="{654E83EF-CD32-44A8-982D-8C0BA177AF17}" srcId="{A38446D7-66F6-423A-B94B-17A4EAD20743}" destId="{2B27B894-E1A0-4237-9498-446C9AD87743}" srcOrd="1" destOrd="0" parTransId="{7048F709-24A2-437E-BD75-C95B58E0EA86}" sibTransId="{E8C242FF-9049-48B6-98E0-29B4FED6ADD4}"/>
    <dgm:cxn modelId="{F2B4BFFA-B100-43F4-BAA9-892FFD98A63A}" type="presParOf" srcId="{2AF45B15-A85C-487C-86CF-830298AF1087}" destId="{07C181E7-DEFB-4060-8286-E1AF7F78C004}" srcOrd="0" destOrd="0" presId="urn:microsoft.com/office/officeart/2005/8/layout/process1"/>
    <dgm:cxn modelId="{385F0AE0-5318-40AE-9E60-3334940F4AA0}" type="presParOf" srcId="{2AF45B15-A85C-487C-86CF-830298AF1087}" destId="{59338F90-582C-4FC5-AC09-60E18A597498}" srcOrd="1" destOrd="0" presId="urn:microsoft.com/office/officeart/2005/8/layout/process1"/>
    <dgm:cxn modelId="{D1BD7525-E13A-435A-A501-4AAFDCFA7F83}" type="presParOf" srcId="{59338F90-582C-4FC5-AC09-60E18A597498}" destId="{ECAFFA31-2339-47D5-9747-C49C017F02DA}" srcOrd="0" destOrd="0" presId="urn:microsoft.com/office/officeart/2005/8/layout/process1"/>
    <dgm:cxn modelId="{1ED10E7D-F305-4F7A-91A9-8908097BB2D4}" type="presParOf" srcId="{2AF45B15-A85C-487C-86CF-830298AF1087}" destId="{E90F7293-2A5E-4896-B710-F7CBEF51919E}" srcOrd="2" destOrd="0" presId="urn:microsoft.com/office/officeart/2005/8/layout/process1"/>
    <dgm:cxn modelId="{66542E71-68D6-405D-B530-5ACCAAC38BBC}" type="presParOf" srcId="{2AF45B15-A85C-487C-86CF-830298AF1087}" destId="{510BDF21-DCC8-400D-91D7-DE585F8990EB}" srcOrd="3" destOrd="0" presId="urn:microsoft.com/office/officeart/2005/8/layout/process1"/>
    <dgm:cxn modelId="{91488896-607E-415F-B204-8E335AECE453}" type="presParOf" srcId="{510BDF21-DCC8-400D-91D7-DE585F8990EB}" destId="{C2B598EA-BDC1-4ED9-9C6C-3A8F8294A25B}" srcOrd="0" destOrd="0" presId="urn:microsoft.com/office/officeart/2005/8/layout/process1"/>
    <dgm:cxn modelId="{961A754E-B1E8-4E3D-8B53-B7B7F373255B}" type="presParOf" srcId="{2AF45B15-A85C-487C-86CF-830298AF1087}" destId="{602C21B4-6E09-46DF-8546-A62A5EB90F6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8446D7-66F6-423A-B94B-17A4EAD20743}" type="doc">
      <dgm:prSet loTypeId="urn:microsoft.com/office/officeart/2005/8/layout/process1" loCatId="process" qsTypeId="urn:microsoft.com/office/officeart/2005/8/quickstyle/simple1" qsCatId="simple" csTypeId="urn:microsoft.com/office/officeart/2005/8/colors/accent1_2" csCatId="accent1" phldr="1"/>
      <dgm:spPr/>
    </dgm:pt>
    <dgm:pt modelId="{0B3E3C0D-8430-44EF-A49D-C3B44E70D8DD}">
      <dgm:prSet phldrT="[テキスト]" custT="1"/>
      <dgm:spPr/>
      <dgm:t>
        <a:bodyPr/>
        <a:lstStyle/>
        <a:p>
          <a:r>
            <a:rPr kumimoji="1" lang="ja-JP" altLang="en-US" sz="2600" dirty="0" smtClean="0"/>
            <a:t>介護予防</a:t>
          </a:r>
          <a:endParaRPr kumimoji="1" lang="ja-JP" altLang="en-US" sz="2600" dirty="0"/>
        </a:p>
      </dgm:t>
    </dgm:pt>
    <dgm:pt modelId="{AB685447-23B4-4FDD-BF6A-D6FDC296EBD8}" type="parTrans" cxnId="{2C9E1E0A-7F17-4072-B5A8-691C7E509F83}">
      <dgm:prSet/>
      <dgm:spPr/>
      <dgm:t>
        <a:bodyPr/>
        <a:lstStyle/>
        <a:p>
          <a:endParaRPr kumimoji="1" lang="ja-JP" altLang="en-US"/>
        </a:p>
      </dgm:t>
    </dgm:pt>
    <dgm:pt modelId="{C5157716-8F94-4027-B39A-80E548C1A50B}" type="sibTrans" cxnId="{2C9E1E0A-7F17-4072-B5A8-691C7E509F83}">
      <dgm:prSet/>
      <dgm:spPr/>
      <dgm:t>
        <a:bodyPr/>
        <a:lstStyle/>
        <a:p>
          <a:endParaRPr kumimoji="1" lang="ja-JP" altLang="en-US"/>
        </a:p>
      </dgm:t>
    </dgm:pt>
    <dgm:pt modelId="{2B27B894-E1A0-4237-9498-446C9AD87743}">
      <dgm:prSet phldrT="[テキスト]" custT="1"/>
      <dgm:spPr/>
      <dgm:t>
        <a:bodyPr anchor="t"/>
        <a:lstStyle/>
        <a:p>
          <a:pPr algn="ctr"/>
          <a:r>
            <a:rPr kumimoji="1" lang="ja-JP" altLang="en-US" sz="2500" b="1" dirty="0" smtClean="0"/>
            <a:t>みなし指定</a:t>
          </a:r>
          <a:endParaRPr kumimoji="1" lang="ja-JP" altLang="en-US" sz="2500" b="1" dirty="0"/>
        </a:p>
      </dgm:t>
    </dgm:pt>
    <dgm:pt modelId="{7048F709-24A2-437E-BD75-C95B58E0EA86}" type="parTrans" cxnId="{654E83EF-CD32-44A8-982D-8C0BA177AF17}">
      <dgm:prSet/>
      <dgm:spPr/>
      <dgm:t>
        <a:bodyPr/>
        <a:lstStyle/>
        <a:p>
          <a:endParaRPr kumimoji="1" lang="ja-JP" altLang="en-US"/>
        </a:p>
      </dgm:t>
    </dgm:pt>
    <dgm:pt modelId="{E8C242FF-9049-48B6-98E0-29B4FED6ADD4}" type="sibTrans" cxnId="{654E83EF-CD32-44A8-982D-8C0BA177AF17}">
      <dgm:prSet/>
      <dgm:spPr/>
      <dgm:t>
        <a:bodyPr/>
        <a:lstStyle/>
        <a:p>
          <a:endParaRPr kumimoji="1" lang="ja-JP" altLang="en-US"/>
        </a:p>
      </dgm:t>
    </dgm:pt>
    <dgm:pt modelId="{EA9F4AFA-D3A1-49E9-905B-6AAA613A2DB0}">
      <dgm:prSet phldrT="[テキスト]" custT="1"/>
      <dgm:spPr/>
      <dgm:t>
        <a:bodyPr anchor="t"/>
        <a:lstStyle/>
        <a:p>
          <a:r>
            <a:rPr kumimoji="1" lang="ja-JP" altLang="en-US" sz="2400" b="1" dirty="0" smtClean="0"/>
            <a:t>現行相当</a:t>
          </a:r>
          <a:endParaRPr kumimoji="1" lang="ja-JP" altLang="en-US" sz="2400" b="1" dirty="0"/>
        </a:p>
      </dgm:t>
    </dgm:pt>
    <dgm:pt modelId="{ED3349BB-8F6A-4E45-B4C3-B6F366EE3185}" type="parTrans" cxnId="{E8415964-02D0-4893-A03F-8F4A1B839AD0}">
      <dgm:prSet/>
      <dgm:spPr/>
      <dgm:t>
        <a:bodyPr/>
        <a:lstStyle/>
        <a:p>
          <a:endParaRPr kumimoji="1" lang="ja-JP" altLang="en-US"/>
        </a:p>
      </dgm:t>
    </dgm:pt>
    <dgm:pt modelId="{1BFA23E2-0C35-4E96-AE9C-DDCFC53595EE}" type="sibTrans" cxnId="{E8415964-02D0-4893-A03F-8F4A1B839AD0}">
      <dgm:prSet/>
      <dgm:spPr/>
      <dgm:t>
        <a:bodyPr/>
        <a:lstStyle/>
        <a:p>
          <a:endParaRPr kumimoji="1" lang="ja-JP" altLang="en-US"/>
        </a:p>
      </dgm:t>
    </dgm:pt>
    <dgm:pt modelId="{2AF45B15-A85C-487C-86CF-830298AF1087}" type="pres">
      <dgm:prSet presAssocID="{A38446D7-66F6-423A-B94B-17A4EAD20743}" presName="Name0" presStyleCnt="0">
        <dgm:presLayoutVars>
          <dgm:dir/>
          <dgm:resizeHandles val="exact"/>
        </dgm:presLayoutVars>
      </dgm:prSet>
      <dgm:spPr/>
    </dgm:pt>
    <dgm:pt modelId="{07C181E7-DEFB-4060-8286-E1AF7F78C004}" type="pres">
      <dgm:prSet presAssocID="{0B3E3C0D-8430-44EF-A49D-C3B44E70D8DD}" presName="node" presStyleLbl="node1" presStyleIdx="0" presStyleCnt="3" custScaleX="220387" custScaleY="67108" custLinFactX="100000" custLinFactNeighborX="165889" custLinFactNeighborY="-69011">
        <dgm:presLayoutVars>
          <dgm:bulletEnabled val="1"/>
        </dgm:presLayoutVars>
      </dgm:prSet>
      <dgm:spPr/>
      <dgm:t>
        <a:bodyPr/>
        <a:lstStyle/>
        <a:p>
          <a:endParaRPr kumimoji="1" lang="ja-JP" altLang="en-US"/>
        </a:p>
      </dgm:t>
    </dgm:pt>
    <dgm:pt modelId="{59338F90-582C-4FC5-AC09-60E18A597498}" type="pres">
      <dgm:prSet presAssocID="{C5157716-8F94-4027-B39A-80E548C1A50B}" presName="sibTrans" presStyleLbl="sibTrans2D1" presStyleIdx="0" presStyleCnt="2"/>
      <dgm:spPr/>
      <dgm:t>
        <a:bodyPr/>
        <a:lstStyle/>
        <a:p>
          <a:endParaRPr kumimoji="1" lang="ja-JP" altLang="en-US"/>
        </a:p>
      </dgm:t>
    </dgm:pt>
    <dgm:pt modelId="{ECAFFA31-2339-47D5-9747-C49C017F02DA}" type="pres">
      <dgm:prSet presAssocID="{C5157716-8F94-4027-B39A-80E548C1A50B}" presName="connectorText" presStyleLbl="sibTrans2D1" presStyleIdx="0" presStyleCnt="2"/>
      <dgm:spPr/>
      <dgm:t>
        <a:bodyPr/>
        <a:lstStyle/>
        <a:p>
          <a:endParaRPr kumimoji="1" lang="ja-JP" altLang="en-US"/>
        </a:p>
      </dgm:t>
    </dgm:pt>
    <dgm:pt modelId="{E90F7293-2A5E-4896-B710-F7CBEF51919E}" type="pres">
      <dgm:prSet presAssocID="{2B27B894-E1A0-4237-9498-446C9AD87743}" presName="node" presStyleLbl="node1" presStyleIdx="1" presStyleCnt="3" custScaleX="221428" custScaleY="67108" custLinFactX="-53322" custLinFactNeighborX="-100000" custLinFactNeighborY="54027">
        <dgm:presLayoutVars>
          <dgm:bulletEnabled val="1"/>
        </dgm:presLayoutVars>
      </dgm:prSet>
      <dgm:spPr/>
      <dgm:t>
        <a:bodyPr/>
        <a:lstStyle/>
        <a:p>
          <a:endParaRPr kumimoji="1" lang="ja-JP" altLang="en-US"/>
        </a:p>
      </dgm:t>
    </dgm:pt>
    <dgm:pt modelId="{510BDF21-DCC8-400D-91D7-DE585F8990EB}" type="pres">
      <dgm:prSet presAssocID="{E8C242FF-9049-48B6-98E0-29B4FED6ADD4}" presName="sibTrans" presStyleLbl="sibTrans2D1" presStyleIdx="1" presStyleCnt="2"/>
      <dgm:spPr/>
      <dgm:t>
        <a:bodyPr/>
        <a:lstStyle/>
        <a:p>
          <a:endParaRPr kumimoji="1" lang="ja-JP" altLang="en-US"/>
        </a:p>
      </dgm:t>
    </dgm:pt>
    <dgm:pt modelId="{C2B598EA-BDC1-4ED9-9C6C-3A8F8294A25B}" type="pres">
      <dgm:prSet presAssocID="{E8C242FF-9049-48B6-98E0-29B4FED6ADD4}" presName="connectorText" presStyleLbl="sibTrans2D1" presStyleIdx="1" presStyleCnt="2"/>
      <dgm:spPr/>
      <dgm:t>
        <a:bodyPr/>
        <a:lstStyle/>
        <a:p>
          <a:endParaRPr kumimoji="1" lang="ja-JP" altLang="en-US"/>
        </a:p>
      </dgm:t>
    </dgm:pt>
    <dgm:pt modelId="{602C21B4-6E09-46DF-8546-A62A5EB90F6A}" type="pres">
      <dgm:prSet presAssocID="{EA9F4AFA-D3A1-49E9-905B-6AAA613A2DB0}" presName="node" presStyleLbl="node1" presStyleIdx="2" presStyleCnt="3" custScaleY="67108" custLinFactX="-52799" custLinFactNeighborX="-100000" custLinFactNeighborY="54027">
        <dgm:presLayoutVars>
          <dgm:bulletEnabled val="1"/>
        </dgm:presLayoutVars>
      </dgm:prSet>
      <dgm:spPr/>
      <dgm:t>
        <a:bodyPr/>
        <a:lstStyle/>
        <a:p>
          <a:endParaRPr kumimoji="1" lang="ja-JP" altLang="en-US"/>
        </a:p>
      </dgm:t>
    </dgm:pt>
  </dgm:ptLst>
  <dgm:cxnLst>
    <dgm:cxn modelId="{43AFD2D7-5E80-42DB-8D02-12B96224C92A}" type="presOf" srcId="{C5157716-8F94-4027-B39A-80E548C1A50B}" destId="{ECAFFA31-2339-47D5-9747-C49C017F02DA}" srcOrd="1" destOrd="0" presId="urn:microsoft.com/office/officeart/2005/8/layout/process1"/>
    <dgm:cxn modelId="{E8415964-02D0-4893-A03F-8F4A1B839AD0}" srcId="{A38446D7-66F6-423A-B94B-17A4EAD20743}" destId="{EA9F4AFA-D3A1-49E9-905B-6AAA613A2DB0}" srcOrd="2" destOrd="0" parTransId="{ED3349BB-8F6A-4E45-B4C3-B6F366EE3185}" sibTransId="{1BFA23E2-0C35-4E96-AE9C-DDCFC53595EE}"/>
    <dgm:cxn modelId="{E912954B-FB0C-46EB-8FA4-8845254AE9EF}" type="presOf" srcId="{A38446D7-66F6-423A-B94B-17A4EAD20743}" destId="{2AF45B15-A85C-487C-86CF-830298AF1087}" srcOrd="0" destOrd="0" presId="urn:microsoft.com/office/officeart/2005/8/layout/process1"/>
    <dgm:cxn modelId="{26DEA7C2-2155-4421-9A45-46F47AE750EB}" type="presOf" srcId="{E8C242FF-9049-48B6-98E0-29B4FED6ADD4}" destId="{510BDF21-DCC8-400D-91D7-DE585F8990EB}" srcOrd="0" destOrd="0" presId="urn:microsoft.com/office/officeart/2005/8/layout/process1"/>
    <dgm:cxn modelId="{2C9E1E0A-7F17-4072-B5A8-691C7E509F83}" srcId="{A38446D7-66F6-423A-B94B-17A4EAD20743}" destId="{0B3E3C0D-8430-44EF-A49D-C3B44E70D8DD}" srcOrd="0" destOrd="0" parTransId="{AB685447-23B4-4FDD-BF6A-D6FDC296EBD8}" sibTransId="{C5157716-8F94-4027-B39A-80E548C1A50B}"/>
    <dgm:cxn modelId="{04A86BC1-EFC2-4DF8-B3D1-63D7DE68575D}" type="presOf" srcId="{EA9F4AFA-D3A1-49E9-905B-6AAA613A2DB0}" destId="{602C21B4-6E09-46DF-8546-A62A5EB90F6A}" srcOrd="0" destOrd="0" presId="urn:microsoft.com/office/officeart/2005/8/layout/process1"/>
    <dgm:cxn modelId="{808108CA-66AA-48E6-8FA0-DD3B91BF3479}" type="presOf" srcId="{E8C242FF-9049-48B6-98E0-29B4FED6ADD4}" destId="{C2B598EA-BDC1-4ED9-9C6C-3A8F8294A25B}" srcOrd="1" destOrd="0" presId="urn:microsoft.com/office/officeart/2005/8/layout/process1"/>
    <dgm:cxn modelId="{2C7CA3AB-AA55-4C49-B40C-493E2E2FAB37}" type="presOf" srcId="{0B3E3C0D-8430-44EF-A49D-C3B44E70D8DD}" destId="{07C181E7-DEFB-4060-8286-E1AF7F78C004}" srcOrd="0" destOrd="0" presId="urn:microsoft.com/office/officeart/2005/8/layout/process1"/>
    <dgm:cxn modelId="{654E83EF-CD32-44A8-982D-8C0BA177AF17}" srcId="{A38446D7-66F6-423A-B94B-17A4EAD20743}" destId="{2B27B894-E1A0-4237-9498-446C9AD87743}" srcOrd="1" destOrd="0" parTransId="{7048F709-24A2-437E-BD75-C95B58E0EA86}" sibTransId="{E8C242FF-9049-48B6-98E0-29B4FED6ADD4}"/>
    <dgm:cxn modelId="{9A9C6F0A-B21D-4289-847C-BC63C8C4667E}" type="presOf" srcId="{2B27B894-E1A0-4237-9498-446C9AD87743}" destId="{E90F7293-2A5E-4896-B710-F7CBEF51919E}" srcOrd="0" destOrd="0" presId="urn:microsoft.com/office/officeart/2005/8/layout/process1"/>
    <dgm:cxn modelId="{68EC4CA6-1645-4C12-8C78-F9472F3297D3}" type="presOf" srcId="{C5157716-8F94-4027-B39A-80E548C1A50B}" destId="{59338F90-582C-4FC5-AC09-60E18A597498}" srcOrd="0" destOrd="0" presId="urn:microsoft.com/office/officeart/2005/8/layout/process1"/>
    <dgm:cxn modelId="{67F7075B-388E-499D-BD04-4C5D8D98D60F}" type="presParOf" srcId="{2AF45B15-A85C-487C-86CF-830298AF1087}" destId="{07C181E7-DEFB-4060-8286-E1AF7F78C004}" srcOrd="0" destOrd="0" presId="urn:microsoft.com/office/officeart/2005/8/layout/process1"/>
    <dgm:cxn modelId="{446F53CC-B4C9-42DF-9C2A-63CBCA174FE0}" type="presParOf" srcId="{2AF45B15-A85C-487C-86CF-830298AF1087}" destId="{59338F90-582C-4FC5-AC09-60E18A597498}" srcOrd="1" destOrd="0" presId="urn:microsoft.com/office/officeart/2005/8/layout/process1"/>
    <dgm:cxn modelId="{331FDB58-C831-48FF-A61F-05C2919A5252}" type="presParOf" srcId="{59338F90-582C-4FC5-AC09-60E18A597498}" destId="{ECAFFA31-2339-47D5-9747-C49C017F02DA}" srcOrd="0" destOrd="0" presId="urn:microsoft.com/office/officeart/2005/8/layout/process1"/>
    <dgm:cxn modelId="{ED5E3C9B-7726-4E8B-B8BE-EDE5587B77D5}" type="presParOf" srcId="{2AF45B15-A85C-487C-86CF-830298AF1087}" destId="{E90F7293-2A5E-4896-B710-F7CBEF51919E}" srcOrd="2" destOrd="0" presId="urn:microsoft.com/office/officeart/2005/8/layout/process1"/>
    <dgm:cxn modelId="{D57BAB76-41A4-4854-B959-721D6722BF0C}" type="presParOf" srcId="{2AF45B15-A85C-487C-86CF-830298AF1087}" destId="{510BDF21-DCC8-400D-91D7-DE585F8990EB}" srcOrd="3" destOrd="0" presId="urn:microsoft.com/office/officeart/2005/8/layout/process1"/>
    <dgm:cxn modelId="{3EC5167E-9342-4DE2-B9E6-068C78DBAE0A}" type="presParOf" srcId="{510BDF21-DCC8-400D-91D7-DE585F8990EB}" destId="{C2B598EA-BDC1-4ED9-9C6C-3A8F8294A25B}" srcOrd="0" destOrd="0" presId="urn:microsoft.com/office/officeart/2005/8/layout/process1"/>
    <dgm:cxn modelId="{8F08DA22-37CD-4411-9E55-3E28DFA5A3F1}" type="presParOf" srcId="{2AF45B15-A85C-487C-86CF-830298AF1087}" destId="{602C21B4-6E09-46DF-8546-A62A5EB90F6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181E7-DEFB-4060-8286-E1AF7F78C004}">
      <dsp:nvSpPr>
        <dsp:cNvPr id="0" name=""/>
        <dsp:cNvSpPr/>
      </dsp:nvSpPr>
      <dsp:spPr>
        <a:xfrm>
          <a:off x="2267737" y="267730"/>
          <a:ext cx="4133551"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介護予防</a:t>
          </a:r>
          <a:endParaRPr kumimoji="1" lang="ja-JP" altLang="en-US" sz="2600" kern="1200" dirty="0"/>
        </a:p>
      </dsp:txBody>
      <dsp:txXfrm>
        <a:off x="2288825" y="288818"/>
        <a:ext cx="4091375" cy="677827"/>
      </dsp:txXfrm>
    </dsp:sp>
    <dsp:sp modelId="{59338F90-582C-4FC5-AC09-60E18A597498}">
      <dsp:nvSpPr>
        <dsp:cNvPr id="0" name=""/>
        <dsp:cNvSpPr/>
      </dsp:nvSpPr>
      <dsp:spPr>
        <a:xfrm rot="2957158">
          <a:off x="4700467" y="1075038"/>
          <a:ext cx="419590" cy="443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kumimoji="1" lang="ja-JP" altLang="en-US" sz="1900" kern="1200"/>
        </a:p>
      </dsp:txBody>
      <dsp:txXfrm>
        <a:off x="4722352" y="1116025"/>
        <a:ext cx="293713" cy="266080"/>
      </dsp:txXfrm>
    </dsp:sp>
    <dsp:sp modelId="{E90F7293-2A5E-4896-B710-F7CBEF51919E}">
      <dsp:nvSpPr>
        <dsp:cNvPr id="0" name=""/>
        <dsp:cNvSpPr/>
      </dsp:nvSpPr>
      <dsp:spPr>
        <a:xfrm>
          <a:off x="4576436" y="1587807"/>
          <a:ext cx="1788169"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ctr" defTabSz="1111250">
            <a:lnSpc>
              <a:spcPct val="90000"/>
            </a:lnSpc>
            <a:spcBef>
              <a:spcPct val="0"/>
            </a:spcBef>
            <a:spcAft>
              <a:spcPct val="35000"/>
            </a:spcAft>
          </a:pPr>
          <a:r>
            <a:rPr kumimoji="1" lang="ja-JP" altLang="en-US" sz="2500" b="1" kern="1200" dirty="0" smtClean="0"/>
            <a:t>みなし指定</a:t>
          </a:r>
          <a:endParaRPr kumimoji="1" lang="ja-JP" altLang="en-US" sz="2500" b="1" kern="1200" dirty="0"/>
        </a:p>
      </dsp:txBody>
      <dsp:txXfrm>
        <a:off x="4597524" y="1608895"/>
        <a:ext cx="1745993" cy="677827"/>
      </dsp:txXfrm>
    </dsp:sp>
    <dsp:sp modelId="{510BDF21-DCC8-400D-91D7-DE585F8990EB}">
      <dsp:nvSpPr>
        <dsp:cNvPr id="0" name=""/>
        <dsp:cNvSpPr/>
      </dsp:nvSpPr>
      <dsp:spPr>
        <a:xfrm>
          <a:off x="6475780" y="1726075"/>
          <a:ext cx="235689" cy="443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kumimoji="1" lang="ja-JP" altLang="en-US" sz="1900" kern="1200"/>
        </a:p>
      </dsp:txBody>
      <dsp:txXfrm>
        <a:off x="6475780" y="1814768"/>
        <a:ext cx="164982" cy="266080"/>
      </dsp:txXfrm>
    </dsp:sp>
    <dsp:sp modelId="{602C21B4-6E09-46DF-8546-A62A5EB90F6A}">
      <dsp:nvSpPr>
        <dsp:cNvPr id="0" name=""/>
        <dsp:cNvSpPr/>
      </dsp:nvSpPr>
      <dsp:spPr>
        <a:xfrm>
          <a:off x="6809302" y="1587807"/>
          <a:ext cx="1788169" cy="7200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t" anchorCtr="0">
          <a:noAutofit/>
        </a:bodyPr>
        <a:lstStyle/>
        <a:p>
          <a:pPr lvl="0" algn="ctr" defTabSz="1155700">
            <a:lnSpc>
              <a:spcPct val="90000"/>
            </a:lnSpc>
            <a:spcBef>
              <a:spcPct val="0"/>
            </a:spcBef>
            <a:spcAft>
              <a:spcPct val="35000"/>
            </a:spcAft>
          </a:pPr>
          <a:r>
            <a:rPr kumimoji="1" lang="ja-JP" altLang="en-US" sz="2600" kern="1200" dirty="0" smtClean="0"/>
            <a:t>現行相当</a:t>
          </a:r>
          <a:endParaRPr kumimoji="1" lang="ja-JP" altLang="en-US" sz="2600" kern="1200" dirty="0"/>
        </a:p>
      </dsp:txBody>
      <dsp:txXfrm>
        <a:off x="6830390" y="1608895"/>
        <a:ext cx="1745993" cy="6778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181E7-DEFB-4060-8286-E1AF7F78C004}">
      <dsp:nvSpPr>
        <dsp:cNvPr id="0" name=""/>
        <dsp:cNvSpPr/>
      </dsp:nvSpPr>
      <dsp:spPr>
        <a:xfrm>
          <a:off x="2450702" y="363681"/>
          <a:ext cx="3234177"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介護予防</a:t>
          </a:r>
          <a:endParaRPr kumimoji="1" lang="ja-JP" altLang="en-US" sz="2600" kern="1200" dirty="0"/>
        </a:p>
      </dsp:txBody>
      <dsp:txXfrm>
        <a:off x="2469951" y="382930"/>
        <a:ext cx="3195679" cy="618724"/>
      </dsp:txXfrm>
    </dsp:sp>
    <dsp:sp modelId="{59338F90-582C-4FC5-AC09-60E18A597498}">
      <dsp:nvSpPr>
        <dsp:cNvPr id="0" name=""/>
        <dsp:cNvSpPr/>
      </dsp:nvSpPr>
      <dsp:spPr>
        <a:xfrm rot="5348511">
          <a:off x="3931768" y="1121025"/>
          <a:ext cx="290340" cy="3639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kumimoji="1" lang="ja-JP" altLang="en-US" sz="1500" kern="1200"/>
        </a:p>
      </dsp:txBody>
      <dsp:txXfrm>
        <a:off x="3974667" y="1150267"/>
        <a:ext cx="203238" cy="218363"/>
      </dsp:txXfrm>
    </dsp:sp>
    <dsp:sp modelId="{E90F7293-2A5E-4896-B710-F7CBEF51919E}">
      <dsp:nvSpPr>
        <dsp:cNvPr id="0" name=""/>
        <dsp:cNvSpPr/>
      </dsp:nvSpPr>
      <dsp:spPr>
        <a:xfrm>
          <a:off x="2461112" y="1568654"/>
          <a:ext cx="3249453"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ctr" defTabSz="1111250">
            <a:lnSpc>
              <a:spcPct val="90000"/>
            </a:lnSpc>
            <a:spcBef>
              <a:spcPct val="0"/>
            </a:spcBef>
            <a:spcAft>
              <a:spcPct val="35000"/>
            </a:spcAft>
          </a:pPr>
          <a:r>
            <a:rPr kumimoji="1" lang="ja-JP" altLang="en-US" sz="2500" b="1" kern="1200" dirty="0" smtClean="0"/>
            <a:t>みなし指定</a:t>
          </a:r>
          <a:endParaRPr kumimoji="1" lang="ja-JP" altLang="en-US" sz="2500" b="1" kern="1200" dirty="0"/>
        </a:p>
      </dsp:txBody>
      <dsp:txXfrm>
        <a:off x="2480361" y="1587903"/>
        <a:ext cx="3210955" cy="618724"/>
      </dsp:txXfrm>
    </dsp:sp>
    <dsp:sp modelId="{510BDF21-DCC8-400D-91D7-DE585F8990EB}">
      <dsp:nvSpPr>
        <dsp:cNvPr id="0" name=""/>
        <dsp:cNvSpPr/>
      </dsp:nvSpPr>
      <dsp:spPr>
        <a:xfrm>
          <a:off x="5859235" y="1715295"/>
          <a:ext cx="315177" cy="3639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kumimoji="1" lang="ja-JP" altLang="en-US" sz="1500" kern="1200"/>
        </a:p>
      </dsp:txBody>
      <dsp:txXfrm>
        <a:off x="5859235" y="1788083"/>
        <a:ext cx="220624" cy="218363"/>
      </dsp:txXfrm>
    </dsp:sp>
    <dsp:sp modelId="{602C21B4-6E09-46DF-8546-A62A5EB90F6A}">
      <dsp:nvSpPr>
        <dsp:cNvPr id="0" name=""/>
        <dsp:cNvSpPr/>
      </dsp:nvSpPr>
      <dsp:spPr>
        <a:xfrm>
          <a:off x="6305241" y="1568654"/>
          <a:ext cx="1467499" cy="6572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kumimoji="1" lang="ja-JP" altLang="en-US" sz="2400" b="1" kern="1200" dirty="0" smtClean="0"/>
            <a:t>現行相当</a:t>
          </a:r>
          <a:endParaRPr kumimoji="1" lang="ja-JP" altLang="en-US" sz="2400" b="1" kern="1200" dirty="0"/>
        </a:p>
      </dsp:txBody>
      <dsp:txXfrm>
        <a:off x="6324490" y="1587903"/>
        <a:ext cx="1429001" cy="6187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55FFCB35-B95E-4177-8797-5D03BE0E970D}" type="datetimeFigureOut">
              <a:rPr kumimoji="1" lang="ja-JP" altLang="en-US" smtClean="0"/>
              <a:t>2017/3/3</a:t>
            </a:fld>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32005E88-F7AC-47FE-B8F5-35D2253C19C0}" type="slidenum">
              <a:rPr kumimoji="1" lang="ja-JP" altLang="en-US" smtClean="0"/>
              <a:t>‹#›</a:t>
            </a:fld>
            <a:endParaRPr kumimoji="1" lang="ja-JP" altLang="en-US"/>
          </a:p>
        </p:txBody>
      </p:sp>
    </p:spTree>
    <p:extLst>
      <p:ext uri="{BB962C8B-B14F-4D97-AF65-F5344CB8AC3E}">
        <p14:creationId xmlns:p14="http://schemas.microsoft.com/office/powerpoint/2010/main" val="539745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2BAB9DA7-72C5-49F2-814C-DF0F8AABBBDA}" type="datetimeFigureOut">
              <a:rPr kumimoji="1" lang="ja-JP" altLang="en-US" smtClean="0"/>
              <a:t>2017/3/3</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57A508B4-1DA6-42F4-BDD9-0CFA290E8E4B}" type="slidenum">
              <a:rPr kumimoji="1" lang="ja-JP" altLang="en-US" smtClean="0"/>
              <a:t>‹#›</a:t>
            </a:fld>
            <a:endParaRPr kumimoji="1" lang="ja-JP" altLang="en-US"/>
          </a:p>
        </p:txBody>
      </p:sp>
    </p:spTree>
    <p:extLst>
      <p:ext uri="{BB962C8B-B14F-4D97-AF65-F5344CB8AC3E}">
        <p14:creationId xmlns:p14="http://schemas.microsoft.com/office/powerpoint/2010/main" val="38234936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7A508B4-1DA6-42F4-BDD9-0CFA290E8E4B}" type="slidenum">
              <a:rPr kumimoji="1" lang="ja-JP" altLang="en-US" smtClean="0"/>
              <a:t>1</a:t>
            </a:fld>
            <a:endParaRPr kumimoji="1" lang="ja-JP" altLang="en-US"/>
          </a:p>
        </p:txBody>
      </p:sp>
    </p:spTree>
    <p:extLst>
      <p:ext uri="{BB962C8B-B14F-4D97-AF65-F5344CB8AC3E}">
        <p14:creationId xmlns:p14="http://schemas.microsoft.com/office/powerpoint/2010/main" val="1228486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1" y="2130428"/>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1" indent="0" algn="ctr">
              <a:buNone/>
              <a:defRPr>
                <a:solidFill>
                  <a:schemeClr val="tx1">
                    <a:tint val="75000"/>
                  </a:schemeClr>
                </a:solidFill>
              </a:defRPr>
            </a:lvl3pPr>
            <a:lvl4pPr marL="1371513" indent="0" algn="ctr">
              <a:buNone/>
              <a:defRPr>
                <a:solidFill>
                  <a:schemeClr val="tx1">
                    <a:tint val="75000"/>
                  </a:schemeClr>
                </a:solidFill>
              </a:defRPr>
            </a:lvl4pPr>
            <a:lvl5pPr marL="1828683" indent="0" algn="ctr">
              <a:buNone/>
              <a:defRPr>
                <a:solidFill>
                  <a:schemeClr val="tx1">
                    <a:tint val="75000"/>
                  </a:schemeClr>
                </a:solidFill>
              </a:defRPr>
            </a:lvl5pPr>
            <a:lvl6pPr marL="2285854" indent="0" algn="ctr">
              <a:buNone/>
              <a:defRPr>
                <a:solidFill>
                  <a:schemeClr val="tx1">
                    <a:tint val="75000"/>
                  </a:schemeClr>
                </a:solidFill>
              </a:defRPr>
            </a:lvl6pPr>
            <a:lvl7pPr marL="2743024" indent="0" algn="ctr">
              <a:buNone/>
              <a:defRPr>
                <a:solidFill>
                  <a:schemeClr val="tx1">
                    <a:tint val="75000"/>
                  </a:schemeClr>
                </a:solidFill>
              </a:defRPr>
            </a:lvl7pPr>
            <a:lvl8pPr marL="3200195" indent="0" algn="ctr">
              <a:buNone/>
              <a:defRPr>
                <a:solidFill>
                  <a:schemeClr val="tx1">
                    <a:tint val="75000"/>
                  </a:schemeClr>
                </a:solidFill>
              </a:defRPr>
            </a:lvl8pPr>
            <a:lvl9pPr marL="3657366"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2CAAB12-82C5-4FE6-BA88-B3BACA79B86C}" type="datetime1">
              <a:rPr kumimoji="1" lang="ja-JP" altLang="en-US" smtClean="0"/>
              <a:t>2017/3/3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70013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7C1C102-5ADC-4C78-86BB-6BBEEB37A839}" type="datetime1">
              <a:rPr kumimoji="1" lang="ja-JP" altLang="en-US" smtClean="0"/>
              <a:t>2017/3/3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972187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1" y="274639"/>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9"/>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EAEFD21-3B1E-4292-994B-88EFF5526322}" type="datetime1">
              <a:rPr kumimoji="1" lang="ja-JP" altLang="en-US" smtClean="0"/>
              <a:t>2017/3/3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406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A714DA7-264E-4B95-8F41-69EDCDAAE45C}" type="datetime1">
              <a:rPr kumimoji="1" lang="ja-JP" altLang="en-US" smtClean="0"/>
              <a:t>2017/3/3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360666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4406901"/>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4" y="2906713"/>
            <a:ext cx="7772400" cy="1500187"/>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1" indent="0">
              <a:buNone/>
              <a:defRPr sz="1600">
                <a:solidFill>
                  <a:schemeClr val="tx1">
                    <a:tint val="75000"/>
                  </a:schemeClr>
                </a:solidFill>
              </a:defRPr>
            </a:lvl3pPr>
            <a:lvl4pPr marL="1371513" indent="0">
              <a:buNone/>
              <a:defRPr sz="1400">
                <a:solidFill>
                  <a:schemeClr val="tx1">
                    <a:tint val="75000"/>
                  </a:schemeClr>
                </a:solidFill>
              </a:defRPr>
            </a:lvl4pPr>
            <a:lvl5pPr marL="1828683" indent="0">
              <a:buNone/>
              <a:defRPr sz="1400">
                <a:solidFill>
                  <a:schemeClr val="tx1">
                    <a:tint val="75000"/>
                  </a:schemeClr>
                </a:solidFill>
              </a:defRPr>
            </a:lvl5pPr>
            <a:lvl6pPr marL="2285854" indent="0">
              <a:buNone/>
              <a:defRPr sz="1400">
                <a:solidFill>
                  <a:schemeClr val="tx1">
                    <a:tint val="75000"/>
                  </a:schemeClr>
                </a:solidFill>
              </a:defRPr>
            </a:lvl6pPr>
            <a:lvl7pPr marL="2743024" indent="0">
              <a:buNone/>
              <a:defRPr sz="1400">
                <a:solidFill>
                  <a:schemeClr val="tx1">
                    <a:tint val="75000"/>
                  </a:schemeClr>
                </a:solidFill>
              </a:defRPr>
            </a:lvl7pPr>
            <a:lvl8pPr marL="3200195" indent="0">
              <a:buNone/>
              <a:defRPr sz="1400">
                <a:solidFill>
                  <a:schemeClr val="tx1">
                    <a:tint val="75000"/>
                  </a:schemeClr>
                </a:solidFill>
              </a:defRPr>
            </a:lvl8pPr>
            <a:lvl9pPr marL="3657366"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68E45B2-029A-445D-B2BB-BD1CF6DC556F}" type="datetime1">
              <a:rPr kumimoji="1" lang="ja-JP" altLang="en-US" smtClean="0"/>
              <a:t>2017/3/3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540669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431DAE5-589D-41C4-BFEB-88F013950225}" type="datetime1">
              <a:rPr kumimoji="1" lang="ja-JP" altLang="en-US" smtClean="0"/>
              <a:t>2017/3/3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800412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3"/>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7" y="1535113"/>
            <a:ext cx="4041775" cy="639763"/>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5" indent="0">
              <a:buNone/>
              <a:defRPr sz="1600" b="1"/>
            </a:lvl8pPr>
            <a:lvl9pPr marL="3657366"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A0EA154-7F13-4558-8A72-F3D8FB55375A}" type="datetime1">
              <a:rPr kumimoji="1" lang="ja-JP" altLang="en-US" smtClean="0"/>
              <a:t>2017/3/3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78946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42075B1-D5FE-4707-A512-AB08D2BA9B50}" type="datetime1">
              <a:rPr kumimoji="1" lang="ja-JP" altLang="en-US" smtClean="0"/>
              <a:t>2017/3/3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863995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61857A8-7D31-47B3-9194-DA64E23C1A57}" type="datetime1">
              <a:rPr kumimoji="1" lang="ja-JP" altLang="en-US" smtClean="0"/>
              <a:t>2017/3/3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002766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73049"/>
            <a:ext cx="3008313" cy="11620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3" y="1435102"/>
            <a:ext cx="3008313" cy="4691063"/>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8CD6BAF-5D04-4B87-B77C-FF161EDECA10}" type="datetime1">
              <a:rPr kumimoji="1" lang="ja-JP" altLang="en-US" smtClean="0"/>
              <a:t>2017/3/3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3040013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9"/>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171" indent="0">
              <a:buNone/>
              <a:defRPr sz="2800"/>
            </a:lvl2pPr>
            <a:lvl3pPr marL="914341" indent="0">
              <a:buNone/>
              <a:defRPr sz="2400"/>
            </a:lvl3pPr>
            <a:lvl4pPr marL="1371513" indent="0">
              <a:buNone/>
              <a:defRPr sz="2000"/>
            </a:lvl4pPr>
            <a:lvl5pPr marL="1828683" indent="0">
              <a:buNone/>
              <a:defRPr sz="2000"/>
            </a:lvl5pPr>
            <a:lvl6pPr marL="2285854" indent="0">
              <a:buNone/>
              <a:defRPr sz="2000"/>
            </a:lvl6pPr>
            <a:lvl7pPr marL="2743024" indent="0">
              <a:buNone/>
              <a:defRPr sz="2000"/>
            </a:lvl7pPr>
            <a:lvl8pPr marL="3200195" indent="0">
              <a:buNone/>
              <a:defRPr sz="2000"/>
            </a:lvl8pPr>
            <a:lvl9pPr marL="3657366"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3"/>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5" indent="0">
              <a:buNone/>
              <a:defRPr sz="900"/>
            </a:lvl8pPr>
            <a:lvl9pPr marL="3657366"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EF9AC8E-9D76-46A8-BCDA-0652B888BE73}" type="datetime1">
              <a:rPr kumimoji="1" lang="ja-JP" altLang="en-US" smtClean="0"/>
              <a:t>2017/3/3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2497740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1" y="274639"/>
            <a:ext cx="8229600" cy="1143000"/>
          </a:xfrm>
          <a:prstGeom prst="rect">
            <a:avLst/>
          </a:prstGeom>
        </p:spPr>
        <p:txBody>
          <a:bodyPr vert="horz" lIns="91424" tIns="45712" rIns="91424" bIns="4571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1" y="1600201"/>
            <a:ext cx="8229600" cy="4525963"/>
          </a:xfrm>
          <a:prstGeom prst="rect">
            <a:avLst/>
          </a:prstGeom>
        </p:spPr>
        <p:txBody>
          <a:bodyPr vert="horz" lIns="91424" tIns="45712" rIns="91424" bIns="4571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1" y="6356352"/>
            <a:ext cx="2133600" cy="365125"/>
          </a:xfrm>
          <a:prstGeom prst="rect">
            <a:avLst/>
          </a:prstGeom>
        </p:spPr>
        <p:txBody>
          <a:bodyPr vert="horz" lIns="91424" tIns="45712" rIns="91424" bIns="45712" rtlCol="0" anchor="ctr"/>
          <a:lstStyle>
            <a:lvl1pPr algn="l">
              <a:defRPr sz="1200">
                <a:solidFill>
                  <a:schemeClr val="tx1">
                    <a:tint val="75000"/>
                  </a:schemeClr>
                </a:solidFill>
              </a:defRPr>
            </a:lvl1pPr>
          </a:lstStyle>
          <a:p>
            <a:fld id="{1C70CFB2-74D4-4411-8B47-11D82C3E4041}" type="datetime1">
              <a:rPr kumimoji="1" lang="ja-JP" altLang="en-US" smtClean="0"/>
              <a:t>2017/3/3</a:t>
            </a:fld>
            <a:endParaRPr kumimoji="1" lang="ja-JP" altLang="en-US"/>
          </a:p>
        </p:txBody>
      </p:sp>
      <p:sp>
        <p:nvSpPr>
          <p:cNvPr id="5" name="フッター プレースホルダー 4"/>
          <p:cNvSpPr>
            <a:spLocks noGrp="1"/>
          </p:cNvSpPr>
          <p:nvPr>
            <p:ph type="ftr" sz="quarter" idx="3"/>
          </p:nvPr>
        </p:nvSpPr>
        <p:spPr>
          <a:xfrm>
            <a:off x="3124201" y="6356352"/>
            <a:ext cx="2895600" cy="365125"/>
          </a:xfrm>
          <a:prstGeom prst="rect">
            <a:avLst/>
          </a:prstGeom>
        </p:spPr>
        <p:txBody>
          <a:bodyPr vert="horz" lIns="91424" tIns="45712" rIns="91424" bIns="45712"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1" y="6356352"/>
            <a:ext cx="2133600" cy="365125"/>
          </a:xfrm>
          <a:prstGeom prst="rect">
            <a:avLst/>
          </a:prstGeom>
        </p:spPr>
        <p:txBody>
          <a:bodyPr vert="horz" lIns="91424" tIns="45712" rIns="91424" bIns="45712" rtlCol="0" anchor="ctr"/>
          <a:lstStyle>
            <a:lvl1pPr algn="r">
              <a:defRPr sz="1200">
                <a:solidFill>
                  <a:schemeClr val="tx1">
                    <a:tint val="75000"/>
                  </a:schemeClr>
                </a:solidFill>
              </a:defRPr>
            </a:lvl1pPr>
          </a:lstStyle>
          <a:p>
            <a:fld id="{9C133FF5-014C-49F6-9E92-2B139CF809B9}" type="slidenum">
              <a:rPr kumimoji="1" lang="ja-JP" altLang="en-US" smtClean="0"/>
              <a:t>‹#›</a:t>
            </a:fld>
            <a:endParaRPr kumimoji="1" lang="ja-JP" altLang="en-US"/>
          </a:p>
        </p:txBody>
      </p:sp>
    </p:spTree>
    <p:extLst>
      <p:ext uri="{BB962C8B-B14F-4D97-AF65-F5344CB8AC3E}">
        <p14:creationId xmlns:p14="http://schemas.microsoft.com/office/powerpoint/2010/main" val="1475268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341" rtl="0" eaLnBrk="1" latinLnBrk="0" hangingPunct="1">
        <a:spcBef>
          <a:spcPct val="0"/>
        </a:spcBef>
        <a:buNone/>
        <a:defRPr kumimoji="1"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41" rtl="0" eaLnBrk="1" latinLnBrk="0" hangingPunct="1">
        <a:defRPr kumimoji="1" sz="1800" kern="1200">
          <a:solidFill>
            <a:schemeClr val="tx1"/>
          </a:solidFill>
          <a:latin typeface="+mn-lt"/>
          <a:ea typeface="+mn-ea"/>
          <a:cs typeface="+mn-cs"/>
        </a:defRPr>
      </a:lvl1pPr>
      <a:lvl2pPr marL="457171" algn="l" defTabSz="914341" rtl="0" eaLnBrk="1" latinLnBrk="0" hangingPunct="1">
        <a:defRPr kumimoji="1" sz="1800" kern="1200">
          <a:solidFill>
            <a:schemeClr val="tx1"/>
          </a:solidFill>
          <a:latin typeface="+mn-lt"/>
          <a:ea typeface="+mn-ea"/>
          <a:cs typeface="+mn-cs"/>
        </a:defRPr>
      </a:lvl2pPr>
      <a:lvl3pPr marL="914341" algn="l" defTabSz="914341" rtl="0" eaLnBrk="1" latinLnBrk="0" hangingPunct="1">
        <a:defRPr kumimoji="1" sz="1800" kern="1200">
          <a:solidFill>
            <a:schemeClr val="tx1"/>
          </a:solidFill>
          <a:latin typeface="+mn-lt"/>
          <a:ea typeface="+mn-ea"/>
          <a:cs typeface="+mn-cs"/>
        </a:defRPr>
      </a:lvl3pPr>
      <a:lvl4pPr marL="1371513" algn="l" defTabSz="914341" rtl="0" eaLnBrk="1" latinLnBrk="0" hangingPunct="1">
        <a:defRPr kumimoji="1" sz="1800" kern="1200">
          <a:solidFill>
            <a:schemeClr val="tx1"/>
          </a:solidFill>
          <a:latin typeface="+mn-lt"/>
          <a:ea typeface="+mn-ea"/>
          <a:cs typeface="+mn-cs"/>
        </a:defRPr>
      </a:lvl4pPr>
      <a:lvl5pPr marL="1828683" algn="l" defTabSz="914341" rtl="0" eaLnBrk="1" latinLnBrk="0" hangingPunct="1">
        <a:defRPr kumimoji="1" sz="1800" kern="1200">
          <a:solidFill>
            <a:schemeClr val="tx1"/>
          </a:solidFill>
          <a:latin typeface="+mn-lt"/>
          <a:ea typeface="+mn-ea"/>
          <a:cs typeface="+mn-cs"/>
        </a:defRPr>
      </a:lvl5pPr>
      <a:lvl6pPr marL="2285854" algn="l" defTabSz="914341" rtl="0" eaLnBrk="1" latinLnBrk="0" hangingPunct="1">
        <a:defRPr kumimoji="1" sz="1800" kern="1200">
          <a:solidFill>
            <a:schemeClr val="tx1"/>
          </a:solidFill>
          <a:latin typeface="+mn-lt"/>
          <a:ea typeface="+mn-ea"/>
          <a:cs typeface="+mn-cs"/>
        </a:defRPr>
      </a:lvl6pPr>
      <a:lvl7pPr marL="2743024" algn="l" defTabSz="914341" rtl="0" eaLnBrk="1" latinLnBrk="0" hangingPunct="1">
        <a:defRPr kumimoji="1" sz="1800" kern="1200">
          <a:solidFill>
            <a:schemeClr val="tx1"/>
          </a:solidFill>
          <a:latin typeface="+mn-lt"/>
          <a:ea typeface="+mn-ea"/>
          <a:cs typeface="+mn-cs"/>
        </a:defRPr>
      </a:lvl7pPr>
      <a:lvl8pPr marL="3200195" algn="l" defTabSz="914341" rtl="0" eaLnBrk="1" latinLnBrk="0" hangingPunct="1">
        <a:defRPr kumimoji="1" sz="1800" kern="1200">
          <a:solidFill>
            <a:schemeClr val="tx1"/>
          </a:solidFill>
          <a:latin typeface="+mn-lt"/>
          <a:ea typeface="+mn-ea"/>
          <a:cs typeface="+mn-cs"/>
        </a:defRPr>
      </a:lvl8pPr>
      <a:lvl9pPr marL="3657366" algn="l" defTabSz="914341"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city.yoshikawa.saitama.jp/index.cfm/24,55277,134,1043,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130428"/>
            <a:ext cx="9144000" cy="1470025"/>
          </a:xfrm>
          <a:solidFill>
            <a:schemeClr val="tx2">
              <a:lumMod val="75000"/>
            </a:schemeClr>
          </a:solidFill>
          <a:ln>
            <a:noFill/>
          </a:ln>
        </p:spPr>
        <p:txBody>
          <a:bodyPr>
            <a:normAutofit/>
          </a:bodyPr>
          <a:lstStyle/>
          <a:p>
            <a:r>
              <a:rPr lang="ja-JP" altLang="en-US" dirty="0" smtClean="0">
                <a:solidFill>
                  <a:schemeClr val="bg1">
                    <a:lumMod val="95000"/>
                  </a:schemeClr>
                </a:solidFill>
              </a:rPr>
              <a:t>吉川市介護</a:t>
            </a:r>
            <a:r>
              <a:rPr lang="ja-JP" altLang="en-US" dirty="0">
                <a:solidFill>
                  <a:schemeClr val="bg1">
                    <a:lumMod val="95000"/>
                  </a:schemeClr>
                </a:solidFill>
              </a:rPr>
              <a:t>予防・日常生活</a:t>
            </a:r>
            <a:r>
              <a:rPr lang="ja-JP" altLang="en-US" dirty="0" smtClean="0">
                <a:solidFill>
                  <a:schemeClr val="bg1">
                    <a:lumMod val="95000"/>
                  </a:schemeClr>
                </a:solidFill>
              </a:rPr>
              <a:t>支援</a:t>
            </a:r>
            <a:r>
              <a:rPr lang="en-US" altLang="ja-JP" dirty="0" smtClean="0">
                <a:solidFill>
                  <a:schemeClr val="bg1">
                    <a:lumMod val="95000"/>
                  </a:schemeClr>
                </a:solidFill>
              </a:rPr>
              <a:t/>
            </a:r>
            <a:br>
              <a:rPr lang="en-US" altLang="ja-JP" dirty="0" smtClean="0">
                <a:solidFill>
                  <a:schemeClr val="bg1">
                    <a:lumMod val="95000"/>
                  </a:schemeClr>
                </a:solidFill>
              </a:rPr>
            </a:br>
            <a:r>
              <a:rPr lang="ja-JP" altLang="en-US" dirty="0" smtClean="0">
                <a:solidFill>
                  <a:schemeClr val="bg1">
                    <a:lumMod val="95000"/>
                  </a:schemeClr>
                </a:solidFill>
              </a:rPr>
              <a:t>総合事業説明会</a:t>
            </a:r>
            <a:endParaRPr lang="ja-JP" altLang="en-US" dirty="0">
              <a:solidFill>
                <a:schemeClr val="bg1">
                  <a:lumMod val="95000"/>
                </a:schemeClr>
              </a:solidFill>
            </a:endParaRPr>
          </a:p>
        </p:txBody>
      </p:sp>
      <p:sp>
        <p:nvSpPr>
          <p:cNvPr id="3" name="サブタイトル 2"/>
          <p:cNvSpPr>
            <a:spLocks noGrp="1"/>
          </p:cNvSpPr>
          <p:nvPr>
            <p:ph type="subTitle" idx="1"/>
          </p:nvPr>
        </p:nvSpPr>
        <p:spPr>
          <a:xfrm>
            <a:off x="107504" y="5589240"/>
            <a:ext cx="8856984" cy="1304528"/>
          </a:xfrm>
        </p:spPr>
        <p:txBody>
          <a:bodyPr>
            <a:noAutofit/>
          </a:bodyPr>
          <a:lstStyle/>
          <a:p>
            <a:pPr algn="l"/>
            <a:r>
              <a:rPr lang="ja-JP" altLang="en-US" sz="1200" b="1" dirty="0" smtClean="0">
                <a:solidFill>
                  <a:schemeClr val="tx1"/>
                </a:solidFill>
                <a:effectLst>
                  <a:outerShdw blurRad="38100" dist="38100" dir="2700000" algn="tl">
                    <a:srgbClr val="000000">
                      <a:alpha val="43137"/>
                    </a:srgbClr>
                  </a:outerShdw>
                </a:effectLst>
              </a:rPr>
              <a:t>これって認知症？わたしも認知症？</a:t>
            </a:r>
            <a:endParaRPr lang="en-US" altLang="ja-JP" sz="1200" b="1" dirty="0" smtClean="0">
              <a:solidFill>
                <a:schemeClr val="tx1"/>
              </a:solidFill>
              <a:effectLst>
                <a:outerShdw blurRad="38100" dist="38100" dir="2700000" algn="tl">
                  <a:srgbClr val="000000">
                    <a:alpha val="43137"/>
                  </a:srgbClr>
                </a:outerShdw>
              </a:effectLst>
            </a:endParaRPr>
          </a:p>
          <a:p>
            <a:pPr algn="l"/>
            <a:r>
              <a:rPr lang="ja-JP" altLang="en-US" sz="1200" dirty="0" smtClean="0">
                <a:solidFill>
                  <a:schemeClr val="tx1"/>
                </a:solidFill>
              </a:rPr>
              <a:t>（認知症簡易チェックサイト）</a:t>
            </a:r>
            <a:endParaRPr lang="en-US" altLang="ja-JP" sz="1200" dirty="0" smtClean="0">
              <a:solidFill>
                <a:schemeClr val="tx1"/>
              </a:solidFill>
            </a:endParaRPr>
          </a:p>
          <a:p>
            <a:pPr algn="l"/>
            <a:r>
              <a:rPr lang="ja-JP" altLang="en-US" sz="1200" dirty="0" smtClean="0">
                <a:solidFill>
                  <a:schemeClr val="tx1"/>
                </a:solidFill>
              </a:rPr>
              <a:t>こんなことがあったら、まずはチェック。</a:t>
            </a:r>
            <a:endParaRPr lang="en-US" altLang="ja-JP" sz="1200" dirty="0" smtClean="0">
              <a:solidFill>
                <a:schemeClr val="tx1"/>
              </a:solidFill>
            </a:endParaRPr>
          </a:p>
          <a:p>
            <a:pPr algn="l"/>
            <a:r>
              <a:rPr lang="ja-JP" altLang="en-US" sz="1200" dirty="0" smtClean="0">
                <a:solidFill>
                  <a:schemeClr val="tx1"/>
                </a:solidFill>
              </a:rPr>
              <a:t>「同じ話を無意識に繰り返す」「知っている人の名前が思い出せない」</a:t>
            </a:r>
            <a:endParaRPr lang="en-US" altLang="ja-JP" sz="1200" dirty="0" smtClean="0">
              <a:solidFill>
                <a:schemeClr val="tx1"/>
              </a:solidFill>
            </a:endParaRPr>
          </a:p>
          <a:p>
            <a:pPr algn="l"/>
            <a:r>
              <a:rPr lang="ja-JP" altLang="en-US" sz="1200" dirty="0" smtClean="0">
                <a:solidFill>
                  <a:schemeClr val="tx1"/>
                </a:solidFill>
              </a:rPr>
              <a:t>「物のしまい場所を忘れる」「</a:t>
            </a:r>
            <a:r>
              <a:rPr lang="ja-JP" altLang="en-US" sz="1200" dirty="0" err="1" smtClean="0">
                <a:solidFill>
                  <a:schemeClr val="tx1"/>
                </a:solidFill>
              </a:rPr>
              <a:t>今しようと</a:t>
            </a:r>
            <a:r>
              <a:rPr lang="ja-JP" altLang="en-US" sz="1200" dirty="0" smtClean="0">
                <a:solidFill>
                  <a:schemeClr val="tx1"/>
                </a:solidFill>
              </a:rPr>
              <a:t>していることを忘れるなど」</a:t>
            </a:r>
            <a:endParaRPr lang="en-US" altLang="ja-JP" sz="1200" dirty="0">
              <a:solidFill>
                <a:schemeClr val="tx1"/>
              </a:solidFill>
            </a:endParaRPr>
          </a:p>
        </p:txBody>
      </p:sp>
      <p:sp>
        <p:nvSpPr>
          <p:cNvPr id="4" name="サブタイトル 2"/>
          <p:cNvSpPr txBox="1">
            <a:spLocks/>
          </p:cNvSpPr>
          <p:nvPr/>
        </p:nvSpPr>
        <p:spPr>
          <a:xfrm>
            <a:off x="2635696" y="4005064"/>
            <a:ext cx="6400800" cy="1440160"/>
          </a:xfrm>
          <a:prstGeom prst="rect">
            <a:avLst/>
          </a:prstGeom>
        </p:spPr>
        <p:txBody>
          <a:bodyPr vert="horz" lIns="91424" tIns="45712" rIns="91424" bIns="45712" rtlCol="0">
            <a:normAutofit fontScale="85000" lnSpcReduction="20000"/>
          </a:bodyPr>
          <a:lstStyle>
            <a:lvl1pPr marL="0" indent="0" algn="ctr" defTabSz="914341"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171" indent="0" algn="ctr" defTabSz="914341"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341" indent="0" algn="ctr" defTabSz="914341"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513"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683"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5854"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024"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195"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366" indent="0" algn="ctr" defTabSz="914341"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r"/>
            <a:r>
              <a:rPr lang="ja-JP" altLang="en-US" sz="2000" dirty="0" smtClean="0">
                <a:solidFill>
                  <a:schemeClr val="tx1"/>
                </a:solidFill>
              </a:rPr>
              <a:t>平成２９年３月３日（金）１８：００～１９：３０</a:t>
            </a:r>
            <a:endParaRPr lang="en-US" altLang="ja-JP" sz="2000" dirty="0" smtClean="0">
              <a:solidFill>
                <a:schemeClr val="tx1"/>
              </a:solidFill>
            </a:endParaRPr>
          </a:p>
          <a:p>
            <a:pPr algn="r"/>
            <a:endParaRPr lang="en-US" altLang="ja-JP" sz="2000" dirty="0" smtClean="0">
              <a:solidFill>
                <a:schemeClr val="tx1"/>
              </a:solidFill>
            </a:endParaRPr>
          </a:p>
          <a:p>
            <a:pPr algn="r"/>
            <a:r>
              <a:rPr lang="ja-JP" altLang="en-US" sz="2000" dirty="0" smtClean="0">
                <a:solidFill>
                  <a:schemeClr val="tx1"/>
                </a:solidFill>
              </a:rPr>
              <a:t>市民交流センター</a:t>
            </a:r>
            <a:r>
              <a:rPr lang="ja-JP" altLang="en-US" sz="2000" dirty="0" err="1" smtClean="0">
                <a:solidFill>
                  <a:schemeClr val="tx1"/>
                </a:solidFill>
              </a:rPr>
              <a:t>おあしす</a:t>
            </a:r>
            <a:endParaRPr lang="en-US" altLang="ja-JP" sz="2000" dirty="0" smtClean="0">
              <a:solidFill>
                <a:schemeClr val="tx1"/>
              </a:solidFill>
            </a:endParaRPr>
          </a:p>
          <a:p>
            <a:pPr algn="r"/>
            <a:r>
              <a:rPr lang="ja-JP" altLang="en-US" sz="2000" dirty="0" smtClean="0">
                <a:solidFill>
                  <a:schemeClr val="tx1"/>
                </a:solidFill>
              </a:rPr>
              <a:t>ミーティングルーム４</a:t>
            </a:r>
            <a:endParaRPr lang="en-US" altLang="ja-JP" sz="2000" dirty="0" smtClean="0">
              <a:solidFill>
                <a:schemeClr val="tx1"/>
              </a:solidFill>
            </a:endParaRPr>
          </a:p>
          <a:p>
            <a:pPr algn="r"/>
            <a:r>
              <a:rPr lang="ja-JP" altLang="en-US" sz="2000" dirty="0" smtClean="0">
                <a:solidFill>
                  <a:schemeClr val="tx1"/>
                </a:solidFill>
              </a:rPr>
              <a:t>吉川市いきいき推進課</a:t>
            </a:r>
            <a:endParaRPr lang="ja-JP" altLang="en-US" sz="2000" dirty="0">
              <a:solidFill>
                <a:schemeClr val="tx1"/>
              </a:solidFill>
            </a:endParaRPr>
          </a:p>
        </p:txBody>
      </p:sp>
      <p:pic>
        <p:nvPicPr>
          <p:cNvPr id="6" name="図 5" descr="https://encrypted-tbn3.gstatic.com/images?q=tbn:ANd9GcStypvJIEv_k03Qp8asoT8WQWp-jKNiJs7_VB6PPC26RlVQefYW-eIrxnU">
            <a:hlinkClick r:id="rId3" tgtFrame="_blank"/>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5887526"/>
            <a:ext cx="936104" cy="853842"/>
          </a:xfrm>
          <a:prstGeom prst="rect">
            <a:avLst/>
          </a:prstGeom>
          <a:noFill/>
          <a:ln>
            <a:noFill/>
          </a:ln>
        </p:spPr>
      </p:pic>
    </p:spTree>
    <p:extLst>
      <p:ext uri="{BB962C8B-B14F-4D97-AF65-F5344CB8AC3E}">
        <p14:creationId xmlns:p14="http://schemas.microsoft.com/office/powerpoint/2010/main" val="4210451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10</a:t>
            </a:fld>
            <a:endParaRPr kumimoji="1" lang="ja-JP" alt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2022918"/>
            <a:ext cx="8892480" cy="422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要支援１・２の被保険者証</a:t>
            </a:r>
            <a:endParaRPr kumimoji="1" lang="ja-JP" altLang="en-US" dirty="0">
              <a:solidFill>
                <a:schemeClr val="bg1"/>
              </a:solidFill>
            </a:endParaRPr>
          </a:p>
        </p:txBody>
      </p:sp>
      <p:sp>
        <p:nvSpPr>
          <p:cNvPr id="5" name="テキスト ボックス 4"/>
          <p:cNvSpPr txBox="1"/>
          <p:nvPr/>
        </p:nvSpPr>
        <p:spPr>
          <a:xfrm>
            <a:off x="251520" y="6237312"/>
            <a:ext cx="6624736" cy="369332"/>
          </a:xfrm>
          <a:prstGeom prst="rect">
            <a:avLst/>
          </a:prstGeom>
          <a:noFill/>
        </p:spPr>
        <p:txBody>
          <a:bodyPr wrap="square" rtlCol="0">
            <a:spAutoFit/>
          </a:bodyPr>
          <a:lstStyle/>
          <a:p>
            <a:r>
              <a:rPr kumimoji="1" lang="en-US" altLang="ja-JP" dirty="0" smtClean="0"/>
              <a:t>※</a:t>
            </a:r>
            <a:r>
              <a:rPr kumimoji="1" lang="ja-JP" altLang="en-US" dirty="0" smtClean="0"/>
              <a:t>要介護者・</a:t>
            </a:r>
            <a:r>
              <a:rPr lang="ja-JP" altLang="en-US" dirty="0" smtClean="0"/>
              <a:t>要支援者</a:t>
            </a:r>
            <a:r>
              <a:rPr kumimoji="1" lang="ja-JP" altLang="en-US" dirty="0" smtClean="0"/>
              <a:t>の</a:t>
            </a:r>
            <a:r>
              <a:rPr kumimoji="1" lang="ja-JP" altLang="en-US" dirty="0" smtClean="0"/>
              <a:t>被保険者証は</a:t>
            </a:r>
            <a:r>
              <a:rPr kumimoji="1" lang="ja-JP" altLang="en-US" dirty="0" smtClean="0"/>
              <a:t>、変更ありません</a:t>
            </a:r>
            <a:r>
              <a:rPr kumimoji="1" lang="ja-JP" altLang="en-US" dirty="0" smtClean="0"/>
              <a:t>。</a:t>
            </a:r>
            <a:endParaRPr kumimoji="1" lang="ja-JP" altLang="en-US" dirty="0"/>
          </a:p>
        </p:txBody>
      </p:sp>
    </p:spTree>
    <p:extLst>
      <p:ext uri="{BB962C8B-B14F-4D97-AF65-F5344CB8AC3E}">
        <p14:creationId xmlns:p14="http://schemas.microsoft.com/office/powerpoint/2010/main" val="3194461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11</a:t>
            </a:fld>
            <a:endParaRPr kumimoji="1" lang="ja-JP" alt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844824"/>
            <a:ext cx="8825078"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被保険者証（事業対象者）</a:t>
            </a:r>
            <a:endParaRPr kumimoji="1" lang="ja-JP" altLang="en-US" dirty="0">
              <a:solidFill>
                <a:schemeClr val="bg1"/>
              </a:solidFill>
            </a:endParaRPr>
          </a:p>
        </p:txBody>
      </p:sp>
      <p:sp>
        <p:nvSpPr>
          <p:cNvPr id="3" name="テキスト ボックス 2"/>
          <p:cNvSpPr txBox="1"/>
          <p:nvPr/>
        </p:nvSpPr>
        <p:spPr>
          <a:xfrm>
            <a:off x="251520" y="6237312"/>
            <a:ext cx="6624736" cy="369332"/>
          </a:xfrm>
          <a:prstGeom prst="rect">
            <a:avLst/>
          </a:prstGeom>
          <a:noFill/>
        </p:spPr>
        <p:txBody>
          <a:bodyPr wrap="square" rtlCol="0">
            <a:spAutoFit/>
          </a:bodyPr>
          <a:lstStyle/>
          <a:p>
            <a:r>
              <a:rPr kumimoji="1" lang="en-US" altLang="ja-JP" dirty="0" smtClean="0"/>
              <a:t>※</a:t>
            </a:r>
            <a:r>
              <a:rPr kumimoji="1" lang="ja-JP" altLang="en-US" dirty="0" smtClean="0"/>
              <a:t>事業対象者の被保険者証は、認定の有効期限はありません。</a:t>
            </a:r>
            <a:endParaRPr kumimoji="1" lang="ja-JP" altLang="en-US" dirty="0"/>
          </a:p>
        </p:txBody>
      </p:sp>
    </p:spTree>
    <p:extLst>
      <p:ext uri="{BB962C8B-B14F-4D97-AF65-F5344CB8AC3E}">
        <p14:creationId xmlns:p14="http://schemas.microsoft.com/office/powerpoint/2010/main" val="3329357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総合事業の利用対象者（支援１・２）②</a:t>
            </a:r>
            <a:endParaRPr kumimoji="1" lang="ja-JP" altLang="en-US" dirty="0">
              <a:solidFill>
                <a:schemeClr val="bg1"/>
              </a:solidFill>
            </a:endParaRPr>
          </a:p>
        </p:txBody>
      </p:sp>
      <p:sp>
        <p:nvSpPr>
          <p:cNvPr id="4" name="コンテンツ プレースホルダー 2"/>
          <p:cNvSpPr txBox="1">
            <a:spLocks/>
          </p:cNvSpPr>
          <p:nvPr/>
        </p:nvSpPr>
        <p:spPr>
          <a:xfrm>
            <a:off x="0" y="1988840"/>
            <a:ext cx="9144000" cy="4680520"/>
          </a:xfrm>
          <a:prstGeom prst="rect">
            <a:avLst/>
          </a:prstGeom>
        </p:spPr>
        <p:txBody>
          <a:bodyPr vert="horz" lIns="91424" tIns="45712" rIns="91424" bIns="45712"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dirty="0" smtClean="0"/>
              <a:t>平成２９年３月３１日以前の要支援認定者</a:t>
            </a:r>
            <a:endParaRPr lang="en-US" altLang="ja-JP" dirty="0"/>
          </a:p>
          <a:p>
            <a:pPr marL="0" indent="0">
              <a:buNone/>
            </a:pPr>
            <a:r>
              <a:rPr lang="ja-JP" altLang="en-US" dirty="0" smtClean="0"/>
              <a:t>　認定更新</a:t>
            </a:r>
            <a:r>
              <a:rPr lang="ja-JP" altLang="en-US" dirty="0" smtClean="0"/>
              <a:t>等までは</a:t>
            </a:r>
            <a:r>
              <a:rPr lang="ja-JP" altLang="en-US" dirty="0" smtClean="0"/>
              <a:t>、</a:t>
            </a:r>
            <a:r>
              <a:rPr lang="ja-JP" altLang="en-US" u="sng" dirty="0"/>
              <a:t>これまで</a:t>
            </a:r>
            <a:r>
              <a:rPr lang="ja-JP" altLang="en-US" u="sng" dirty="0" smtClean="0"/>
              <a:t>の予防給付（介護予防訪問介護・介護予防通所介護）としてサービスを提供します。</a:t>
            </a:r>
            <a:endParaRPr lang="en-US" altLang="ja-JP" u="sng" dirty="0" smtClean="0"/>
          </a:p>
          <a:p>
            <a:r>
              <a:rPr lang="ja-JP" altLang="en-US" dirty="0" smtClean="0"/>
              <a:t>平成２９年４月１日以降の要支援認定者</a:t>
            </a:r>
            <a:endParaRPr lang="en-US" altLang="ja-JP" dirty="0" smtClean="0"/>
          </a:p>
          <a:p>
            <a:pPr marL="0" indent="0">
              <a:buNone/>
            </a:pPr>
            <a:r>
              <a:rPr lang="ja-JP" altLang="en-US" dirty="0"/>
              <a:t>　</a:t>
            </a:r>
            <a:r>
              <a:rPr lang="ja-JP" altLang="en-US" dirty="0" smtClean="0"/>
              <a:t>訪問介護・通所介護を利用する場合は、</a:t>
            </a:r>
            <a:r>
              <a:rPr lang="ja-JP" altLang="en-US" u="sng" dirty="0" smtClean="0"/>
              <a:t>総合事業としてサービスを提供します。</a:t>
            </a:r>
            <a:r>
              <a:rPr lang="ja-JP" altLang="en-US" dirty="0" smtClean="0"/>
              <a:t>（要支援者の認定有効期間は、最長１年となりますので、平成</a:t>
            </a:r>
            <a:r>
              <a:rPr lang="ja-JP" altLang="en-US" dirty="0"/>
              <a:t>２９</a:t>
            </a:r>
            <a:r>
              <a:rPr lang="ja-JP" altLang="en-US" dirty="0" smtClean="0"/>
              <a:t>年４月から１年かけて移行します。）</a:t>
            </a:r>
            <a:endParaRPr lang="en-US" altLang="ja-JP" dirty="0" smtClean="0"/>
          </a:p>
        </p:txBody>
      </p:sp>
      <p:sp>
        <p:nvSpPr>
          <p:cNvPr id="6" name="角丸四角形 5"/>
          <p:cNvSpPr/>
          <p:nvPr/>
        </p:nvSpPr>
        <p:spPr>
          <a:xfrm>
            <a:off x="107504" y="1340768"/>
            <a:ext cx="2592288"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4000" dirty="0">
                <a:solidFill>
                  <a:schemeClr val="bg1"/>
                </a:solidFill>
              </a:rPr>
              <a:t>ポイント</a:t>
            </a:r>
            <a:endParaRPr kumimoji="1" lang="ja-JP" altLang="en-US" sz="4000"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12</a:t>
            </a:fld>
            <a:endParaRPr kumimoji="1" lang="ja-JP" altLang="en-US"/>
          </a:p>
        </p:txBody>
      </p:sp>
    </p:spTree>
    <p:extLst>
      <p:ext uri="{BB962C8B-B14F-4D97-AF65-F5344CB8AC3E}">
        <p14:creationId xmlns:p14="http://schemas.microsoft.com/office/powerpoint/2010/main" val="4036570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コネクタ 19"/>
          <p:cNvCxnSpPr/>
          <p:nvPr/>
        </p:nvCxnSpPr>
        <p:spPr>
          <a:xfrm>
            <a:off x="5868144" y="1628800"/>
            <a:ext cx="0" cy="4896544"/>
          </a:xfrm>
          <a:prstGeom prst="line">
            <a:avLst/>
          </a:prstGeom>
          <a:ln/>
        </p:spPr>
        <p:style>
          <a:lnRef idx="3">
            <a:schemeClr val="dk1"/>
          </a:lnRef>
          <a:fillRef idx="0">
            <a:schemeClr val="dk1"/>
          </a:fillRef>
          <a:effectRef idx="2">
            <a:schemeClr val="dk1"/>
          </a:effectRef>
          <a:fontRef idx="minor">
            <a:schemeClr val="tx1"/>
          </a:fontRef>
        </p:style>
      </p:cxnSp>
      <p:cxnSp>
        <p:nvCxnSpPr>
          <p:cNvPr id="19" name="直線コネクタ 18"/>
          <p:cNvCxnSpPr/>
          <p:nvPr/>
        </p:nvCxnSpPr>
        <p:spPr>
          <a:xfrm>
            <a:off x="3563888" y="1628800"/>
            <a:ext cx="0" cy="4896544"/>
          </a:xfrm>
          <a:prstGeom prst="line">
            <a:avLst/>
          </a:prstGeom>
          <a:ln/>
        </p:spPr>
        <p:style>
          <a:lnRef idx="3">
            <a:schemeClr val="dk1"/>
          </a:lnRef>
          <a:fillRef idx="0">
            <a:schemeClr val="dk1"/>
          </a:fillRef>
          <a:effectRef idx="2">
            <a:schemeClr val="dk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総合事業の利用対象者②</a:t>
            </a:r>
            <a:endParaRPr kumimoji="1" lang="ja-JP" altLang="en-US" dirty="0">
              <a:solidFill>
                <a:schemeClr val="bg1"/>
              </a:solidFill>
            </a:endParaRPr>
          </a:p>
        </p:txBody>
      </p:sp>
      <p:sp>
        <p:nvSpPr>
          <p:cNvPr id="8" name="角丸四角形 7"/>
          <p:cNvSpPr/>
          <p:nvPr/>
        </p:nvSpPr>
        <p:spPr>
          <a:xfrm>
            <a:off x="179512" y="1988840"/>
            <a:ext cx="3187258"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要支援認定有効期間（例１）</a:t>
            </a:r>
            <a:endParaRPr lang="en-US" altLang="ja-JP" sz="2400" dirty="0" smtClean="0">
              <a:solidFill>
                <a:schemeClr val="bg1"/>
              </a:solidFill>
            </a:endParaRPr>
          </a:p>
          <a:p>
            <a:r>
              <a:rPr kumimoji="1" lang="ja-JP" altLang="en-US" sz="2400" dirty="0" smtClean="0">
                <a:solidFill>
                  <a:schemeClr val="bg1"/>
                </a:solidFill>
              </a:rPr>
              <a:t>　Ｈ２８．４．１</a:t>
            </a:r>
            <a:endParaRPr kumimoji="1" lang="en-US" altLang="ja-JP" sz="2400" dirty="0" smtClean="0">
              <a:solidFill>
                <a:schemeClr val="bg1"/>
              </a:solidFill>
            </a:endParaRPr>
          </a:p>
          <a:p>
            <a:r>
              <a:rPr lang="ja-JP" altLang="en-US" sz="2400" dirty="0">
                <a:solidFill>
                  <a:schemeClr val="bg1"/>
                </a:solidFill>
              </a:rPr>
              <a:t>　</a:t>
            </a:r>
            <a:r>
              <a:rPr lang="ja-JP" altLang="en-US" sz="2400" dirty="0" smtClean="0">
                <a:solidFill>
                  <a:schemeClr val="bg1"/>
                </a:solidFill>
              </a:rPr>
              <a:t>　　</a:t>
            </a:r>
            <a:r>
              <a:rPr kumimoji="1" lang="ja-JP" altLang="en-US" sz="2400" dirty="0" smtClean="0">
                <a:solidFill>
                  <a:schemeClr val="bg1"/>
                </a:solidFill>
              </a:rPr>
              <a:t>～Ｈ２９．３．３１</a:t>
            </a:r>
            <a:endParaRPr kumimoji="1" lang="ja-JP" altLang="en-US" sz="2400" dirty="0">
              <a:solidFill>
                <a:schemeClr val="bg1"/>
              </a:solidFill>
            </a:endParaRPr>
          </a:p>
        </p:txBody>
      </p:sp>
      <p:sp>
        <p:nvSpPr>
          <p:cNvPr id="11" name="角丸四角形 10"/>
          <p:cNvSpPr/>
          <p:nvPr/>
        </p:nvSpPr>
        <p:spPr>
          <a:xfrm>
            <a:off x="179512" y="4653136"/>
            <a:ext cx="318726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要支援認定有効期間（例２）</a:t>
            </a:r>
            <a:endParaRPr lang="en-US" altLang="ja-JP" sz="2400" dirty="0" smtClean="0">
              <a:solidFill>
                <a:schemeClr val="bg1"/>
              </a:solidFill>
            </a:endParaRPr>
          </a:p>
          <a:p>
            <a:r>
              <a:rPr kumimoji="1" lang="ja-JP" altLang="en-US" sz="2400" dirty="0">
                <a:solidFill>
                  <a:schemeClr val="bg1"/>
                </a:solidFill>
              </a:rPr>
              <a:t>Ｈ</a:t>
            </a:r>
            <a:r>
              <a:rPr kumimoji="1" lang="ja-JP" altLang="en-US" sz="2400" dirty="0" smtClean="0">
                <a:solidFill>
                  <a:schemeClr val="bg1"/>
                </a:solidFill>
              </a:rPr>
              <a:t>２９．１．１～１２．３１</a:t>
            </a:r>
            <a:endParaRPr kumimoji="1" lang="ja-JP" altLang="en-US" sz="2400" dirty="0">
              <a:solidFill>
                <a:schemeClr val="bg1"/>
              </a:solidFill>
            </a:endParaRPr>
          </a:p>
        </p:txBody>
      </p:sp>
      <p:sp>
        <p:nvSpPr>
          <p:cNvPr id="13" name="右矢印 12"/>
          <p:cNvSpPr/>
          <p:nvPr/>
        </p:nvSpPr>
        <p:spPr>
          <a:xfrm>
            <a:off x="3707904" y="1988840"/>
            <a:ext cx="5364088" cy="1368152"/>
          </a:xfrm>
          <a:prstGeom prst="rightArrow">
            <a:avLst>
              <a:gd name="adj1" fmla="val 50000"/>
              <a:gd name="adj2" fmla="val 5286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kumimoji="1" lang="ja-JP" altLang="en-US" sz="2400" dirty="0" smtClean="0"/>
              <a:t>Ｈ２９．４．１から総合事業</a:t>
            </a:r>
            <a:endParaRPr kumimoji="1" lang="ja-JP" altLang="en-US" sz="2400" dirty="0"/>
          </a:p>
        </p:txBody>
      </p:sp>
      <p:sp>
        <p:nvSpPr>
          <p:cNvPr id="14" name="右矢印 13"/>
          <p:cNvSpPr/>
          <p:nvPr/>
        </p:nvSpPr>
        <p:spPr>
          <a:xfrm>
            <a:off x="3707904" y="4689140"/>
            <a:ext cx="2088232" cy="1296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000" dirty="0"/>
              <a:t>Ｈ２９．１２．３１</a:t>
            </a:r>
            <a:r>
              <a:rPr lang="ja-JP" altLang="en-US" sz="2000" dirty="0" smtClean="0"/>
              <a:t>まで予防</a:t>
            </a:r>
            <a:r>
              <a:rPr lang="ja-JP" altLang="en-US" sz="2000" dirty="0"/>
              <a:t>給付</a:t>
            </a:r>
          </a:p>
        </p:txBody>
      </p:sp>
      <p:sp>
        <p:nvSpPr>
          <p:cNvPr id="16" name="右矢印 15"/>
          <p:cNvSpPr/>
          <p:nvPr/>
        </p:nvSpPr>
        <p:spPr>
          <a:xfrm>
            <a:off x="5928712" y="4653136"/>
            <a:ext cx="3131840" cy="1296144"/>
          </a:xfrm>
          <a:prstGeom prst="rightArrow">
            <a:avLst>
              <a:gd name="adj1" fmla="val 50000"/>
              <a:gd name="adj2" fmla="val 5604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400" dirty="0"/>
              <a:t>Ｈ３０．１．１から</a:t>
            </a:r>
            <a:endParaRPr lang="en-US" altLang="ja-JP" sz="2400" dirty="0"/>
          </a:p>
          <a:p>
            <a:pPr algn="ctr"/>
            <a:r>
              <a:rPr lang="ja-JP" altLang="en-US" sz="2400" dirty="0"/>
              <a:t>総合事業</a:t>
            </a:r>
          </a:p>
        </p:txBody>
      </p:sp>
      <p:sp>
        <p:nvSpPr>
          <p:cNvPr id="22" name="角丸四角形 21"/>
          <p:cNvSpPr/>
          <p:nvPr/>
        </p:nvSpPr>
        <p:spPr>
          <a:xfrm>
            <a:off x="2267744" y="1196752"/>
            <a:ext cx="259228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2400" dirty="0">
                <a:solidFill>
                  <a:schemeClr val="bg1"/>
                </a:solidFill>
              </a:rPr>
              <a:t>Ｈ</a:t>
            </a:r>
            <a:r>
              <a:rPr lang="ja-JP" altLang="en-US" sz="2400" dirty="0" smtClean="0">
                <a:solidFill>
                  <a:schemeClr val="bg1"/>
                </a:solidFill>
              </a:rPr>
              <a:t>２９．４．１</a:t>
            </a:r>
            <a:endParaRPr lang="en-US" altLang="ja-JP" sz="2400" dirty="0" smtClean="0">
              <a:solidFill>
                <a:schemeClr val="bg1"/>
              </a:solidFill>
            </a:endParaRPr>
          </a:p>
          <a:p>
            <a:pPr algn="ctr"/>
            <a:r>
              <a:rPr kumimoji="1" lang="ja-JP" altLang="en-US" sz="2400" dirty="0" smtClean="0">
                <a:solidFill>
                  <a:schemeClr val="bg1"/>
                </a:solidFill>
              </a:rPr>
              <a:t>総合事業開始</a:t>
            </a:r>
            <a:endParaRPr kumimoji="1" lang="ja-JP" altLang="en-US" sz="2400" dirty="0">
              <a:solidFill>
                <a:schemeClr val="bg1"/>
              </a:solidFill>
            </a:endParaRPr>
          </a:p>
        </p:txBody>
      </p:sp>
      <p:sp>
        <p:nvSpPr>
          <p:cNvPr id="23" name="角丸四角形 22"/>
          <p:cNvSpPr/>
          <p:nvPr/>
        </p:nvSpPr>
        <p:spPr>
          <a:xfrm>
            <a:off x="5012432" y="1196752"/>
            <a:ext cx="17198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r>
              <a:rPr lang="ja-JP" altLang="en-US" sz="2400" dirty="0" smtClean="0">
                <a:solidFill>
                  <a:schemeClr val="bg1"/>
                </a:solidFill>
              </a:rPr>
              <a:t>Ｈ３０．１．１</a:t>
            </a:r>
            <a:endParaRPr lang="en-US" altLang="ja-JP" sz="2400" dirty="0" smtClean="0">
              <a:solidFill>
                <a:schemeClr val="bg1"/>
              </a:solidFill>
            </a:endParaRPr>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13</a:t>
            </a:fld>
            <a:endParaRPr kumimoji="1" lang="ja-JP" altLang="en-US"/>
          </a:p>
        </p:txBody>
      </p:sp>
    </p:spTree>
    <p:extLst>
      <p:ext uri="{BB962C8B-B14F-4D97-AF65-F5344CB8AC3E}">
        <p14:creationId xmlns:p14="http://schemas.microsoft.com/office/powerpoint/2010/main" val="3377585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訪問型サービスの類型</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168140263"/>
              </p:ext>
            </p:extLst>
          </p:nvPr>
        </p:nvGraphicFramePr>
        <p:xfrm>
          <a:off x="0" y="1268760"/>
          <a:ext cx="9144000" cy="5445223"/>
        </p:xfrm>
        <a:graphic>
          <a:graphicData uri="http://schemas.openxmlformats.org/drawingml/2006/table">
            <a:tbl>
              <a:tblPr firstRow="1" bandRow="1">
                <a:tableStyleId>{5C22544A-7EE6-4342-B048-85BDC9FD1C3A}</a:tableStyleId>
              </a:tblPr>
              <a:tblGrid>
                <a:gridCol w="4572000"/>
                <a:gridCol w="4572000"/>
              </a:tblGrid>
              <a:tr h="1091664">
                <a:tc>
                  <a:txBody>
                    <a:bodyPr/>
                    <a:lstStyle/>
                    <a:p>
                      <a:r>
                        <a:rPr kumimoji="1" lang="ja-JP" altLang="en-US" sz="1900" dirty="0" smtClean="0"/>
                        <a:t>現行の訪問介護サービス</a:t>
                      </a:r>
                      <a:endParaRPr kumimoji="1" lang="en-US" altLang="ja-JP" sz="1900" dirty="0" smtClean="0"/>
                    </a:p>
                    <a:p>
                      <a:r>
                        <a:rPr kumimoji="1" lang="ja-JP" altLang="en-US" sz="1900" dirty="0" smtClean="0"/>
                        <a:t>と吉川市訪問介護相当</a:t>
                      </a:r>
                      <a:endParaRPr kumimoji="1" lang="en-US" altLang="ja-JP" sz="1900" dirty="0" smtClean="0"/>
                    </a:p>
                    <a:p>
                      <a:r>
                        <a:rPr kumimoji="1" lang="ja-JP" altLang="en-US" sz="1900" dirty="0" smtClean="0"/>
                        <a:t>サービス</a:t>
                      </a:r>
                      <a:endParaRPr kumimoji="1" lang="ja-JP" altLang="en-US" sz="1900" dirty="0"/>
                    </a:p>
                  </a:txBody>
                  <a:tcPr/>
                </a:tc>
                <a:tc>
                  <a:txBody>
                    <a:bodyPr/>
                    <a:lstStyle/>
                    <a:p>
                      <a:r>
                        <a:rPr kumimoji="1" lang="ja-JP" altLang="en-US" sz="1900" dirty="0" smtClean="0"/>
                        <a:t>吉川市訪問型短期集中</a:t>
                      </a:r>
                      <a:endParaRPr kumimoji="1" lang="en-US" altLang="ja-JP" sz="1900" dirty="0" smtClean="0"/>
                    </a:p>
                    <a:p>
                      <a:r>
                        <a:rPr kumimoji="1" lang="ja-JP" altLang="en-US" sz="1900" dirty="0" smtClean="0"/>
                        <a:t>予防サービス</a:t>
                      </a:r>
                      <a:endParaRPr kumimoji="1" lang="en-US" altLang="ja-JP" sz="1900" dirty="0" smtClean="0"/>
                    </a:p>
                    <a:p>
                      <a:r>
                        <a:rPr kumimoji="1" lang="ja-JP" altLang="en-US" sz="1900" dirty="0" smtClean="0"/>
                        <a:t>（訪問型サービスＣ）</a:t>
                      </a:r>
                      <a:endParaRPr kumimoji="1" lang="ja-JP" altLang="en-US" sz="1900" dirty="0"/>
                    </a:p>
                  </a:txBody>
                  <a:tcPr/>
                </a:tc>
              </a:tr>
              <a:tr h="1390197">
                <a:tc>
                  <a:txBody>
                    <a:bodyPr/>
                    <a:lstStyle/>
                    <a:p>
                      <a:r>
                        <a:rPr kumimoji="1" lang="ja-JP" altLang="en-US" sz="1900" dirty="0" smtClean="0"/>
                        <a:t>現行の介護予防訪問介護と同様の</a:t>
                      </a:r>
                      <a:endParaRPr kumimoji="1" lang="en-US" altLang="ja-JP" sz="1900" dirty="0" smtClean="0"/>
                    </a:p>
                    <a:p>
                      <a:r>
                        <a:rPr kumimoji="1" lang="ja-JP" altLang="en-US" sz="1900" dirty="0" smtClean="0"/>
                        <a:t>サービス</a:t>
                      </a:r>
                      <a:endParaRPr kumimoji="1" lang="en-US" altLang="ja-JP" sz="1900" dirty="0" smtClean="0"/>
                    </a:p>
                  </a:txBody>
                  <a:tcPr/>
                </a:tc>
                <a:tc>
                  <a:txBody>
                    <a:bodyPr/>
                    <a:lstStyle/>
                    <a:p>
                      <a:r>
                        <a:rPr kumimoji="1" lang="ja-JP" altLang="en-US" sz="1900" dirty="0" smtClean="0"/>
                        <a:t>・理学</a:t>
                      </a:r>
                      <a:r>
                        <a:rPr kumimoji="1" lang="ja-JP" altLang="en-US" sz="1900" dirty="0" smtClean="0"/>
                        <a:t>療法士によるリハビリテーション</a:t>
                      </a:r>
                      <a:endParaRPr kumimoji="1" lang="ja-JP" altLang="en-US" sz="1900" dirty="0"/>
                    </a:p>
                  </a:txBody>
                  <a:tcPr/>
                </a:tc>
              </a:tr>
              <a:tr h="1390197">
                <a:tc>
                  <a:txBody>
                    <a:bodyPr/>
                    <a:lstStyle/>
                    <a:p>
                      <a:r>
                        <a:rPr kumimoji="1" lang="ja-JP" altLang="en-US" sz="1900" dirty="0" smtClean="0"/>
                        <a:t>身体介護を伴うサービスの利用が必要</a:t>
                      </a:r>
                      <a:r>
                        <a:rPr kumimoji="1" lang="ja-JP" altLang="en-US" sz="1900" dirty="0" smtClean="0"/>
                        <a:t>な</a:t>
                      </a:r>
                      <a:endParaRPr kumimoji="1" lang="en-US" altLang="ja-JP" sz="1900" dirty="0" smtClean="0"/>
                    </a:p>
                    <a:p>
                      <a:r>
                        <a:rPr kumimoji="1" lang="ja-JP" altLang="en-US" sz="1900" dirty="0" smtClean="0"/>
                        <a:t>場合</a:t>
                      </a:r>
                      <a:endParaRPr kumimoji="1" lang="en-US" altLang="ja-JP" sz="1900" dirty="0" smtClean="0"/>
                    </a:p>
                  </a:txBody>
                  <a:tcPr/>
                </a:tc>
                <a:tc>
                  <a:txBody>
                    <a:bodyPr/>
                    <a:lstStyle/>
                    <a:p>
                      <a:r>
                        <a:rPr kumimoji="1" lang="ja-JP" altLang="en-US" sz="1900" dirty="0" smtClean="0"/>
                        <a:t>日常生活動作等の改善に向けた支援</a:t>
                      </a:r>
                      <a:r>
                        <a:rPr kumimoji="1" lang="ja-JP" altLang="en-US" sz="1900" dirty="0" smtClean="0"/>
                        <a:t>が</a:t>
                      </a:r>
                      <a:endParaRPr kumimoji="1" lang="en-US" altLang="ja-JP" sz="1900" dirty="0" smtClean="0"/>
                    </a:p>
                    <a:p>
                      <a:r>
                        <a:rPr kumimoji="1" lang="ja-JP" altLang="en-US" sz="1900" dirty="0" smtClean="0"/>
                        <a:t>必要</a:t>
                      </a:r>
                      <a:r>
                        <a:rPr kumimoji="1" lang="ja-JP" altLang="en-US" sz="1900" dirty="0" smtClean="0"/>
                        <a:t>な場合</a:t>
                      </a:r>
                      <a:endParaRPr kumimoji="1" lang="ja-JP" altLang="en-US" sz="1900" dirty="0"/>
                    </a:p>
                  </a:txBody>
                  <a:tcPr/>
                </a:tc>
              </a:tr>
              <a:tr h="612243">
                <a:tc>
                  <a:txBody>
                    <a:bodyPr/>
                    <a:lstStyle/>
                    <a:p>
                      <a:r>
                        <a:rPr kumimoji="1" lang="ja-JP" altLang="en-US" sz="1900" dirty="0" smtClean="0"/>
                        <a:t>事業者指定</a:t>
                      </a:r>
                      <a:endParaRPr kumimoji="1" lang="ja-JP" altLang="en-US" sz="1900" dirty="0"/>
                    </a:p>
                  </a:txBody>
                  <a:tcPr/>
                </a:tc>
                <a:tc>
                  <a:txBody>
                    <a:bodyPr/>
                    <a:lstStyle/>
                    <a:p>
                      <a:r>
                        <a:rPr kumimoji="1" lang="ja-JP" altLang="en-US" sz="1900" dirty="0" smtClean="0"/>
                        <a:t>事業者指定</a:t>
                      </a:r>
                      <a:endParaRPr kumimoji="1" lang="ja-JP" altLang="en-US" sz="1900" dirty="0"/>
                    </a:p>
                  </a:txBody>
                  <a:tcPr/>
                </a:tc>
              </a:tr>
              <a:tr h="480461">
                <a:tc>
                  <a:txBody>
                    <a:bodyPr/>
                    <a:lstStyle/>
                    <a:p>
                      <a:r>
                        <a:rPr kumimoji="1" lang="ja-JP" altLang="en-US" sz="1900" dirty="0" smtClean="0"/>
                        <a:t>予防給付の</a:t>
                      </a:r>
                      <a:r>
                        <a:rPr kumimoji="1" lang="ja-JP" altLang="en-US" sz="1900" dirty="0" smtClean="0"/>
                        <a:t>基準と同様</a:t>
                      </a:r>
                      <a:endParaRPr kumimoji="1" lang="ja-JP" altLang="en-US" sz="1900" dirty="0"/>
                    </a:p>
                  </a:txBody>
                  <a:tcPr/>
                </a:tc>
                <a:tc>
                  <a:txBody>
                    <a:bodyPr/>
                    <a:lstStyle/>
                    <a:p>
                      <a:r>
                        <a:rPr kumimoji="1" lang="ja-JP" altLang="en-US" sz="1900" dirty="0" smtClean="0"/>
                        <a:t>内容に応じた基準</a:t>
                      </a:r>
                      <a:endParaRPr kumimoji="1" lang="ja-JP" altLang="en-US" sz="1900" dirty="0"/>
                    </a:p>
                  </a:txBody>
                  <a:tcPr/>
                </a:tc>
              </a:tr>
              <a:tr h="480461">
                <a:tc>
                  <a:txBody>
                    <a:bodyPr/>
                    <a:lstStyle/>
                    <a:p>
                      <a:r>
                        <a:rPr kumimoji="1" lang="ja-JP" altLang="en-US" sz="1900" dirty="0" smtClean="0"/>
                        <a:t>給付管理対象</a:t>
                      </a:r>
                      <a:endParaRPr kumimoji="1" lang="ja-JP" altLang="en-US" sz="1900" dirty="0"/>
                    </a:p>
                  </a:txBody>
                  <a:tcPr/>
                </a:tc>
                <a:tc>
                  <a:txBody>
                    <a:bodyPr/>
                    <a:lstStyle/>
                    <a:p>
                      <a:r>
                        <a:rPr kumimoji="1" lang="ja-JP" altLang="en-US" sz="1900" dirty="0" smtClean="0"/>
                        <a:t>給付管理対象外</a:t>
                      </a:r>
                      <a:endParaRPr kumimoji="1" lang="ja-JP" altLang="en-US" sz="1900"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14</a:t>
            </a:fld>
            <a:endParaRPr kumimoji="1" lang="ja-JP" altLang="en-US"/>
          </a:p>
        </p:txBody>
      </p:sp>
    </p:spTree>
    <p:extLst>
      <p:ext uri="{BB962C8B-B14F-4D97-AF65-F5344CB8AC3E}">
        <p14:creationId xmlns:p14="http://schemas.microsoft.com/office/powerpoint/2010/main" val="2923445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（訪問介護相当サービス）</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3964832113"/>
              </p:ext>
            </p:extLst>
          </p:nvPr>
        </p:nvGraphicFramePr>
        <p:xfrm>
          <a:off x="15212" y="1340769"/>
          <a:ext cx="9128789" cy="5328590"/>
        </p:xfrm>
        <a:graphic>
          <a:graphicData uri="http://schemas.openxmlformats.org/drawingml/2006/table">
            <a:tbl>
              <a:tblPr firstRow="1" bandRow="1">
                <a:tableStyleId>{5C22544A-7EE6-4342-B048-85BDC9FD1C3A}</a:tableStyleId>
              </a:tblPr>
              <a:tblGrid>
                <a:gridCol w="667567"/>
                <a:gridCol w="2592530"/>
                <a:gridCol w="5868692"/>
              </a:tblGrid>
              <a:tr h="887402">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887402">
                <a:tc rowSpan="3">
                  <a:txBody>
                    <a:bodyPr/>
                    <a:lstStyle/>
                    <a:p>
                      <a:r>
                        <a:rPr kumimoji="1" lang="ja-JP" altLang="en-US" dirty="0" smtClean="0"/>
                        <a:t>人員</a:t>
                      </a:r>
                      <a:endParaRPr kumimoji="1" lang="ja-JP" altLang="en-US" dirty="0"/>
                    </a:p>
                  </a:txBody>
                  <a:tcPr/>
                </a:tc>
                <a:tc>
                  <a:txBody>
                    <a:bodyPr/>
                    <a:lstStyle/>
                    <a:p>
                      <a:r>
                        <a:rPr kumimoji="1" lang="ja-JP" altLang="en-US" dirty="0" smtClean="0"/>
                        <a:t>管理者</a:t>
                      </a:r>
                      <a:endParaRPr kumimoji="1" lang="ja-JP" altLang="en-US" dirty="0"/>
                    </a:p>
                  </a:txBody>
                  <a:tcPr/>
                </a:tc>
                <a:tc>
                  <a:txBody>
                    <a:bodyPr/>
                    <a:lstStyle/>
                    <a:p>
                      <a:r>
                        <a:rPr kumimoji="1" lang="ja-JP" altLang="en-US" dirty="0" smtClean="0"/>
                        <a:t>常勤・専従１人以上（兼務可）</a:t>
                      </a:r>
                      <a:endParaRPr kumimoji="1" lang="ja-JP" altLang="en-US" dirty="0"/>
                    </a:p>
                  </a:txBody>
                  <a:tcPr/>
                </a:tc>
              </a:tr>
              <a:tr h="933235">
                <a:tc vMerge="1">
                  <a:txBody>
                    <a:bodyPr/>
                    <a:lstStyle/>
                    <a:p>
                      <a:endParaRPr kumimoji="1" lang="ja-JP" altLang="en-US" dirty="0"/>
                    </a:p>
                  </a:txBody>
                  <a:tcPr/>
                </a:tc>
                <a:tc>
                  <a:txBody>
                    <a:bodyPr/>
                    <a:lstStyle/>
                    <a:p>
                      <a:r>
                        <a:rPr kumimoji="1" lang="ja-JP" altLang="en-US" dirty="0" smtClean="0"/>
                        <a:t>・訪問介護員等</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・常勤換算２．５人以上</a:t>
                      </a:r>
                      <a:endParaRPr kumimoji="1" lang="en-US" altLang="ja-JP" dirty="0" smtClean="0"/>
                    </a:p>
                    <a:p>
                      <a:r>
                        <a:rPr kumimoji="1" lang="ja-JP" altLang="en-US" dirty="0" smtClean="0"/>
                        <a:t>・介護福祉士、介護職員初任者研修等修了者</a:t>
                      </a:r>
                      <a:endParaRPr kumimoji="1" lang="ja-JP" altLang="en-US" dirty="0"/>
                    </a:p>
                  </a:txBody>
                  <a:tcPr/>
                </a:tc>
              </a:tr>
              <a:tr h="1733149">
                <a:tc vMerge="1">
                  <a:txBody>
                    <a:bodyPr/>
                    <a:lstStyle/>
                    <a:p>
                      <a:endParaRPr kumimoji="1" lang="ja-JP" altLang="en-US" dirty="0"/>
                    </a:p>
                  </a:txBody>
                  <a:tcPr/>
                </a:tc>
                <a:tc>
                  <a:txBody>
                    <a:bodyPr/>
                    <a:lstStyle/>
                    <a:p>
                      <a:r>
                        <a:rPr kumimoji="1" lang="ja-JP" altLang="en-US" dirty="0" smtClean="0"/>
                        <a:t>・サービス提供責任者</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・常勤の訪問介護員等のうち、利用者４０人に１人以上（一部非常勤職員も可）</a:t>
                      </a:r>
                      <a:endParaRPr kumimoji="1" lang="en-US" altLang="ja-JP" dirty="0" smtClean="0"/>
                    </a:p>
                    <a:p>
                      <a:r>
                        <a:rPr kumimoji="1" lang="ja-JP" altLang="en-US" dirty="0" smtClean="0"/>
                        <a:t>・介護福祉士、実務研修修了者、３年以上介護等の業務に従事した介護職員初任者研修等修了者</a:t>
                      </a:r>
                      <a:endParaRPr kumimoji="1" lang="ja-JP" altLang="en-US" dirty="0"/>
                    </a:p>
                  </a:txBody>
                  <a:tcPr/>
                </a:tc>
              </a:tr>
              <a:tr h="887402">
                <a:tc>
                  <a:txBody>
                    <a:bodyPr/>
                    <a:lstStyle/>
                    <a:p>
                      <a:r>
                        <a:rPr kumimoji="1" lang="ja-JP" altLang="en-US" dirty="0" smtClean="0"/>
                        <a:t>設備</a:t>
                      </a:r>
                      <a:endParaRPr kumimoji="1" lang="ja-JP" altLang="en-US" dirty="0"/>
                    </a:p>
                  </a:txBody>
                  <a:tcPr/>
                </a:tc>
                <a:tc gridSpan="2">
                  <a:txBody>
                    <a:bodyPr/>
                    <a:lstStyle/>
                    <a:p>
                      <a:r>
                        <a:rPr kumimoji="1" lang="ja-JP" altLang="en-US" dirty="0" smtClean="0"/>
                        <a:t>・事業の運営に必要な広さを有する専用の区画</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15</a:t>
            </a:fld>
            <a:endParaRPr kumimoji="1" lang="ja-JP" altLang="en-US"/>
          </a:p>
        </p:txBody>
      </p:sp>
    </p:spTree>
    <p:extLst>
      <p:ext uri="{BB962C8B-B14F-4D97-AF65-F5344CB8AC3E}">
        <p14:creationId xmlns:p14="http://schemas.microsoft.com/office/powerpoint/2010/main" val="3506788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sz="2700" dirty="0" smtClean="0">
                <a:solidFill>
                  <a:schemeClr val="bg1"/>
                </a:solidFill>
              </a:rPr>
              <a:t>（訪問介護相当サービスを介護給付と一体的に実施する場合）</a:t>
            </a:r>
            <a:endParaRPr kumimoji="1" lang="ja-JP" altLang="en-US" sz="2700"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71960308"/>
              </p:ext>
            </p:extLst>
          </p:nvPr>
        </p:nvGraphicFramePr>
        <p:xfrm>
          <a:off x="15212" y="1340768"/>
          <a:ext cx="9128789" cy="5400599"/>
        </p:xfrm>
        <a:graphic>
          <a:graphicData uri="http://schemas.openxmlformats.org/drawingml/2006/table">
            <a:tbl>
              <a:tblPr firstRow="1" bandRow="1">
                <a:tableStyleId>{5C22544A-7EE6-4342-B048-85BDC9FD1C3A}</a:tableStyleId>
              </a:tblPr>
              <a:tblGrid>
                <a:gridCol w="667567"/>
                <a:gridCol w="2592530"/>
                <a:gridCol w="5868692"/>
              </a:tblGrid>
              <a:tr h="716780">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943301">
                <a:tc>
                  <a:txBody>
                    <a:bodyPr/>
                    <a:lstStyle/>
                    <a:p>
                      <a:endParaRPr kumimoji="1" lang="ja-JP" altLang="en-US" dirty="0"/>
                    </a:p>
                  </a:txBody>
                  <a:tcPr/>
                </a:tc>
                <a:tc>
                  <a:txBody>
                    <a:bodyPr/>
                    <a:lstStyle/>
                    <a:p>
                      <a:r>
                        <a:rPr kumimoji="1" lang="ja-JP" altLang="en-US" dirty="0" smtClean="0"/>
                        <a:t>要支援者等と要介護者に一体的に実施する場合の基準緩和策</a:t>
                      </a:r>
                      <a:endParaRPr kumimoji="1" lang="ja-JP" altLang="en-US" dirty="0"/>
                    </a:p>
                  </a:txBody>
                  <a:tcPr/>
                </a:tc>
                <a:tc>
                  <a:txBody>
                    <a:bodyPr/>
                    <a:lstStyle/>
                    <a:p>
                      <a:r>
                        <a:rPr kumimoji="1" lang="ja-JP" altLang="en-US" dirty="0" smtClean="0"/>
                        <a:t>要支援者等と要介護者を合わせた数で訪問介護相当サービス（第１号訪問事業）の基準を満たすこと。</a:t>
                      </a:r>
                      <a:endParaRPr kumimoji="1" lang="ja-JP" altLang="en-US" dirty="0"/>
                    </a:p>
                  </a:txBody>
                  <a:tcPr/>
                </a:tc>
              </a:tr>
              <a:tr h="716780">
                <a:tc rowSpan="3">
                  <a:txBody>
                    <a:bodyPr/>
                    <a:lstStyle/>
                    <a:p>
                      <a:r>
                        <a:rPr kumimoji="1" lang="ja-JP" altLang="en-US" dirty="0" smtClean="0"/>
                        <a:t>人員</a:t>
                      </a:r>
                      <a:endParaRPr kumimoji="1" lang="ja-JP" altLang="en-US" dirty="0"/>
                    </a:p>
                  </a:txBody>
                  <a:tcPr/>
                </a:tc>
                <a:tc>
                  <a:txBody>
                    <a:bodyPr/>
                    <a:lstStyle/>
                    <a:p>
                      <a:r>
                        <a:rPr kumimoji="1" lang="ja-JP" altLang="en-US" dirty="0" smtClean="0"/>
                        <a:t>管理者</a:t>
                      </a:r>
                      <a:endParaRPr kumimoji="1" lang="ja-JP" altLang="en-US" dirty="0"/>
                    </a:p>
                  </a:txBody>
                  <a:tcPr/>
                </a:tc>
                <a:tc>
                  <a:txBody>
                    <a:bodyPr/>
                    <a:lstStyle/>
                    <a:p>
                      <a:r>
                        <a:rPr kumimoji="1" lang="ja-JP" altLang="en-US" dirty="0" smtClean="0"/>
                        <a:t>常勤・専従１人以上（兼務可）</a:t>
                      </a:r>
                      <a:endParaRPr kumimoji="1" lang="ja-JP" altLang="en-US" dirty="0"/>
                    </a:p>
                  </a:txBody>
                  <a:tcPr/>
                </a:tc>
              </a:tr>
              <a:tr h="753800">
                <a:tc vMerge="1">
                  <a:txBody>
                    <a:bodyPr/>
                    <a:lstStyle/>
                    <a:p>
                      <a:endParaRPr kumimoji="1" lang="ja-JP" altLang="en-US" dirty="0"/>
                    </a:p>
                  </a:txBody>
                  <a:tcPr/>
                </a:tc>
                <a:tc>
                  <a:txBody>
                    <a:bodyPr/>
                    <a:lstStyle/>
                    <a:p>
                      <a:r>
                        <a:rPr kumimoji="1" lang="ja-JP" altLang="en-US" dirty="0" smtClean="0"/>
                        <a:t>・訪問介護員等</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・常勤換算２．５人以上</a:t>
                      </a:r>
                      <a:endParaRPr kumimoji="1" lang="en-US" altLang="ja-JP" dirty="0" smtClean="0"/>
                    </a:p>
                    <a:p>
                      <a:r>
                        <a:rPr kumimoji="1" lang="ja-JP" altLang="en-US" dirty="0" smtClean="0"/>
                        <a:t>・介護福祉士、介護職員初任者研修等修了者</a:t>
                      </a:r>
                      <a:endParaRPr kumimoji="1" lang="ja-JP" altLang="en-US" dirty="0"/>
                    </a:p>
                  </a:txBody>
                  <a:tcPr/>
                </a:tc>
              </a:tr>
              <a:tr h="1553158">
                <a:tc vMerge="1">
                  <a:txBody>
                    <a:bodyPr/>
                    <a:lstStyle/>
                    <a:p>
                      <a:endParaRPr kumimoji="1" lang="ja-JP" altLang="en-US" dirty="0"/>
                    </a:p>
                  </a:txBody>
                  <a:tcPr/>
                </a:tc>
                <a:tc>
                  <a:txBody>
                    <a:bodyPr/>
                    <a:lstStyle/>
                    <a:p>
                      <a:r>
                        <a:rPr kumimoji="1" lang="ja-JP" altLang="en-US" dirty="0" smtClean="0"/>
                        <a:t>・サービス提供責任者</a:t>
                      </a:r>
                      <a:endParaRPr kumimoji="1" lang="en-US" altLang="ja-JP" dirty="0" smtClean="0"/>
                    </a:p>
                    <a:p>
                      <a:r>
                        <a:rPr kumimoji="1" lang="ja-JP" altLang="en-US" dirty="0" smtClean="0"/>
                        <a:t>・資格要件</a:t>
                      </a:r>
                      <a:endParaRPr kumimoji="1" lang="ja-JP" altLang="en-US" dirty="0"/>
                    </a:p>
                  </a:txBody>
                  <a:tcPr/>
                </a:tc>
                <a:tc>
                  <a:txBody>
                    <a:bodyPr/>
                    <a:lstStyle/>
                    <a:p>
                      <a:r>
                        <a:rPr kumimoji="1" lang="ja-JP" altLang="en-US" dirty="0" smtClean="0"/>
                        <a:t>・常勤の訪問介護員等のうち、利用者４０人に１人以上（一部非常勤職員も可）</a:t>
                      </a:r>
                      <a:endParaRPr kumimoji="1" lang="en-US" altLang="ja-JP" dirty="0" smtClean="0"/>
                    </a:p>
                    <a:p>
                      <a:r>
                        <a:rPr kumimoji="1" lang="ja-JP" altLang="en-US" dirty="0" smtClean="0"/>
                        <a:t>・介護福祉士、実務研修修了者、３年以上介護等の業務に従事した介護職員初任者研修等修了者</a:t>
                      </a:r>
                      <a:endParaRPr kumimoji="1" lang="ja-JP" altLang="en-US" dirty="0"/>
                    </a:p>
                  </a:txBody>
                  <a:tcPr/>
                </a:tc>
              </a:tr>
              <a:tr h="716780">
                <a:tc>
                  <a:txBody>
                    <a:bodyPr/>
                    <a:lstStyle/>
                    <a:p>
                      <a:r>
                        <a:rPr kumimoji="1" lang="ja-JP" altLang="en-US" dirty="0" smtClean="0"/>
                        <a:t>設備</a:t>
                      </a:r>
                      <a:endParaRPr kumimoji="1" lang="ja-JP" altLang="en-US" dirty="0"/>
                    </a:p>
                  </a:txBody>
                  <a:tcPr/>
                </a:tc>
                <a:tc gridSpan="2">
                  <a:txBody>
                    <a:bodyPr/>
                    <a:lstStyle/>
                    <a:p>
                      <a:r>
                        <a:rPr kumimoji="1" lang="ja-JP" altLang="en-US" dirty="0" smtClean="0"/>
                        <a:t>・事業の運営に必要な広さを有する専用の区画</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16</a:t>
            </a:fld>
            <a:endParaRPr kumimoji="1" lang="ja-JP" altLang="en-US"/>
          </a:p>
        </p:txBody>
      </p:sp>
    </p:spTree>
    <p:extLst>
      <p:ext uri="{BB962C8B-B14F-4D97-AF65-F5344CB8AC3E}">
        <p14:creationId xmlns:p14="http://schemas.microsoft.com/office/powerpoint/2010/main" val="3238397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現行相当サービスの報酬単位</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（訪問介護相当サービス）</a:t>
            </a:r>
            <a:endParaRPr kumimoji="1" lang="ja-JP" altLang="en-US" dirty="0">
              <a:solidFill>
                <a:schemeClr val="bg1"/>
              </a:solidFill>
            </a:endParaRPr>
          </a:p>
        </p:txBody>
      </p:sp>
      <p:graphicFrame>
        <p:nvGraphicFramePr>
          <p:cNvPr id="3" name="表 2"/>
          <p:cNvGraphicFramePr>
            <a:graphicFrameLocks noGrp="1"/>
          </p:cNvGraphicFramePr>
          <p:nvPr>
            <p:extLst>
              <p:ext uri="{D42A27DB-BD31-4B8C-83A1-F6EECF244321}">
                <p14:modId xmlns:p14="http://schemas.microsoft.com/office/powerpoint/2010/main" val="243479585"/>
              </p:ext>
            </p:extLst>
          </p:nvPr>
        </p:nvGraphicFramePr>
        <p:xfrm>
          <a:off x="35496" y="1340769"/>
          <a:ext cx="9108504" cy="5610302"/>
        </p:xfrm>
        <a:graphic>
          <a:graphicData uri="http://schemas.openxmlformats.org/drawingml/2006/table">
            <a:tbl>
              <a:tblPr firstRow="1" bandRow="1">
                <a:tableStyleId>{5C22544A-7EE6-4342-B048-85BDC9FD1C3A}</a:tableStyleId>
              </a:tblPr>
              <a:tblGrid>
                <a:gridCol w="2718957"/>
                <a:gridCol w="6389547"/>
              </a:tblGrid>
              <a:tr h="1231801">
                <a:tc>
                  <a:txBody>
                    <a:bodyPr/>
                    <a:lstStyle/>
                    <a:p>
                      <a:pPr algn="ctr"/>
                      <a:r>
                        <a:rPr kumimoji="1" lang="ja-JP" altLang="en-US" sz="2000" dirty="0" smtClean="0"/>
                        <a:t>項目</a:t>
                      </a:r>
                      <a:endParaRPr kumimoji="1" lang="ja-JP" altLang="en-US" sz="2000" dirty="0"/>
                    </a:p>
                  </a:txBody>
                  <a:tcPr anchor="ctr"/>
                </a:tc>
                <a:tc>
                  <a:txBody>
                    <a:bodyPr/>
                    <a:lstStyle/>
                    <a:p>
                      <a:pPr algn="ctr"/>
                      <a:r>
                        <a:rPr kumimoji="1" lang="ja-JP" altLang="en-US" sz="2000" dirty="0" smtClean="0"/>
                        <a:t>内容</a:t>
                      </a:r>
                      <a:endParaRPr kumimoji="1" lang="ja-JP" altLang="en-US" sz="2000" dirty="0"/>
                    </a:p>
                  </a:txBody>
                  <a:tcPr anchor="ctr"/>
                </a:tc>
              </a:tr>
              <a:tr h="696234">
                <a:tc>
                  <a:txBody>
                    <a:bodyPr/>
                    <a:lstStyle/>
                    <a:p>
                      <a:r>
                        <a:rPr kumimoji="1" lang="ja-JP" altLang="en-US" sz="2000" dirty="0" smtClean="0"/>
                        <a:t>サービス内容</a:t>
                      </a:r>
                      <a:endParaRPr kumimoji="1" lang="ja-JP" altLang="en-US" sz="2000" dirty="0"/>
                    </a:p>
                  </a:txBody>
                  <a:tcPr/>
                </a:tc>
                <a:tc>
                  <a:txBody>
                    <a:bodyPr/>
                    <a:lstStyle/>
                    <a:p>
                      <a:r>
                        <a:rPr kumimoji="1" lang="ja-JP" altLang="en-US" sz="2000" dirty="0" smtClean="0"/>
                        <a:t>現行の介護予防訪問介護と同様</a:t>
                      </a:r>
                      <a:endParaRPr kumimoji="1" lang="ja-JP" altLang="en-US" sz="2000" dirty="0"/>
                    </a:p>
                  </a:txBody>
                  <a:tcPr/>
                </a:tc>
              </a:tr>
              <a:tr h="1649349">
                <a:tc>
                  <a:txBody>
                    <a:bodyPr/>
                    <a:lstStyle/>
                    <a:p>
                      <a:r>
                        <a:rPr kumimoji="1" lang="ja-JP" altLang="en-US" sz="2000" dirty="0" smtClean="0"/>
                        <a:t>算定区分</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）要支援１・２、事業対象者で週１回程度</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）要支援１・２、事業対象者で週２回程度</a:t>
                      </a:r>
                      <a:endParaRPr kumimoji="1" lang="en-US" altLang="ja-JP" sz="2000" dirty="0" smtClean="0"/>
                    </a:p>
                    <a:p>
                      <a:r>
                        <a:rPr kumimoji="1" lang="ja-JP" altLang="en-US" sz="2000" dirty="0" smtClean="0"/>
                        <a:t>（</a:t>
                      </a:r>
                      <a:r>
                        <a:rPr kumimoji="1" lang="en-US" altLang="ja-JP" sz="2000" dirty="0" smtClean="0"/>
                        <a:t>Ⅲ</a:t>
                      </a:r>
                      <a:r>
                        <a:rPr kumimoji="1" lang="ja-JP" altLang="en-US" sz="2000" dirty="0" smtClean="0"/>
                        <a:t>）要支援２、事業対象者で週２回を超える程度</a:t>
                      </a:r>
                      <a:endParaRPr kumimoji="1" lang="en-US" altLang="ja-JP" sz="2000" dirty="0" smtClean="0"/>
                    </a:p>
                    <a:p>
                      <a:r>
                        <a:rPr kumimoji="1" lang="en-US" altLang="ja-JP" sz="2000" u="sng" dirty="0" smtClean="0"/>
                        <a:t>※</a:t>
                      </a:r>
                      <a:r>
                        <a:rPr kumimoji="1" lang="ja-JP" altLang="en-US" sz="2000" u="sng" dirty="0" smtClean="0"/>
                        <a:t>現行の介護予防訪問介護と同額</a:t>
                      </a:r>
                      <a:endParaRPr kumimoji="1" lang="ja-JP" altLang="en-US" sz="2000" u="sng" dirty="0"/>
                    </a:p>
                  </a:txBody>
                  <a:tcPr/>
                </a:tc>
              </a:tr>
              <a:tr h="2032918">
                <a:tc>
                  <a:txBody>
                    <a:bodyPr/>
                    <a:lstStyle/>
                    <a:p>
                      <a:r>
                        <a:rPr kumimoji="1" lang="ja-JP" altLang="en-US" sz="2000" dirty="0" smtClean="0"/>
                        <a:t>報酬単位</a:t>
                      </a:r>
                      <a:endParaRPr kumimoji="1" lang="en-US" altLang="ja-JP" sz="2000" dirty="0" smtClean="0"/>
                    </a:p>
                    <a:p>
                      <a:r>
                        <a:rPr kumimoji="1" lang="ja-JP" altLang="en-US" sz="2000" dirty="0" smtClean="0"/>
                        <a:t>（月額包括報酬）</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）１，１６８単位</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）２，３３５単位</a:t>
                      </a:r>
                      <a:endParaRPr kumimoji="1" lang="en-US" altLang="ja-JP" sz="2000" dirty="0" smtClean="0"/>
                    </a:p>
                    <a:p>
                      <a:r>
                        <a:rPr kumimoji="1" lang="ja-JP" altLang="en-US" sz="2000" dirty="0" smtClean="0"/>
                        <a:t>（</a:t>
                      </a:r>
                      <a:r>
                        <a:rPr kumimoji="1" lang="en-US" altLang="ja-JP" sz="2000" dirty="0" smtClean="0"/>
                        <a:t>Ⅲ</a:t>
                      </a:r>
                      <a:r>
                        <a:rPr kumimoji="1" lang="ja-JP" altLang="en-US" sz="2000" dirty="0" smtClean="0"/>
                        <a:t>）３，７０４単位</a:t>
                      </a:r>
                      <a:endParaRPr kumimoji="1" lang="en-US" altLang="ja-JP" sz="2000" dirty="0" smtClean="0"/>
                    </a:p>
                    <a:p>
                      <a:r>
                        <a:rPr kumimoji="1" lang="en-US" altLang="ja-JP" sz="2000" u="sng" dirty="0" smtClean="0"/>
                        <a:t>※</a:t>
                      </a:r>
                      <a:r>
                        <a:rPr kumimoji="1" lang="ja-JP" altLang="en-US" sz="2000" u="sng" dirty="0" smtClean="0"/>
                        <a:t>加算・減算。地域区分単価は、現行の介護予防訪問介護と同様</a:t>
                      </a:r>
                      <a:endParaRPr kumimoji="1" lang="ja-JP" altLang="en-US" sz="2000" u="sng"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17</a:t>
            </a:fld>
            <a:endParaRPr kumimoji="1" lang="ja-JP" altLang="en-US"/>
          </a:p>
        </p:txBody>
      </p:sp>
    </p:spTree>
    <p:extLst>
      <p:ext uri="{BB962C8B-B14F-4D97-AF65-F5344CB8AC3E}">
        <p14:creationId xmlns:p14="http://schemas.microsoft.com/office/powerpoint/2010/main" val="3459199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a:solidFill>
                  <a:schemeClr val="bg1"/>
                </a:solidFill>
              </a:rPr>
              <a:t>通所</a:t>
            </a:r>
            <a:r>
              <a:rPr lang="ja-JP" altLang="en-US" dirty="0" smtClean="0">
                <a:solidFill>
                  <a:schemeClr val="bg1"/>
                </a:solidFill>
              </a:rPr>
              <a:t>型サービスの類型</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15555369"/>
              </p:ext>
            </p:extLst>
          </p:nvPr>
        </p:nvGraphicFramePr>
        <p:xfrm>
          <a:off x="-3" y="1268763"/>
          <a:ext cx="9144002" cy="4480641"/>
        </p:xfrm>
        <a:graphic>
          <a:graphicData uri="http://schemas.openxmlformats.org/drawingml/2006/table">
            <a:tbl>
              <a:tblPr firstRow="1" bandRow="1">
                <a:tableStyleId>{5C22544A-7EE6-4342-B048-85BDC9FD1C3A}</a:tableStyleId>
              </a:tblPr>
              <a:tblGrid>
                <a:gridCol w="4572001"/>
                <a:gridCol w="4572001"/>
              </a:tblGrid>
              <a:tr h="1002801">
                <a:tc>
                  <a:txBody>
                    <a:bodyPr/>
                    <a:lstStyle/>
                    <a:p>
                      <a:r>
                        <a:rPr kumimoji="1" lang="ja-JP" altLang="en-US" sz="1900" dirty="0" smtClean="0"/>
                        <a:t>現行の通所介護サービスと</a:t>
                      </a:r>
                    </a:p>
                    <a:p>
                      <a:r>
                        <a:rPr kumimoji="1" lang="ja-JP" altLang="en-US" sz="1900" dirty="0" smtClean="0"/>
                        <a:t>吉川市通所介護相当</a:t>
                      </a:r>
                      <a:endParaRPr kumimoji="1" lang="en-US" altLang="ja-JP" sz="1900" dirty="0" smtClean="0"/>
                    </a:p>
                    <a:p>
                      <a:r>
                        <a:rPr kumimoji="1" lang="ja-JP" altLang="en-US" sz="1900" dirty="0" smtClean="0"/>
                        <a:t>サービス</a:t>
                      </a:r>
                      <a:endParaRPr kumimoji="1" lang="ja-JP" altLang="en-US" sz="1900" dirty="0"/>
                    </a:p>
                  </a:txBody>
                  <a:tcPr/>
                </a:tc>
                <a:tc>
                  <a:txBody>
                    <a:bodyPr/>
                    <a:lstStyle/>
                    <a:p>
                      <a:r>
                        <a:rPr kumimoji="1" lang="ja-JP" altLang="en-US" sz="1900" dirty="0" smtClean="0"/>
                        <a:t>吉川市通所型短期集中予防サービス</a:t>
                      </a:r>
                      <a:endParaRPr kumimoji="1" lang="en-US" altLang="ja-JP" sz="1900" dirty="0" smtClean="0"/>
                    </a:p>
                    <a:p>
                      <a:r>
                        <a:rPr kumimoji="1" lang="ja-JP" altLang="en-US" sz="1900" dirty="0" smtClean="0"/>
                        <a:t>（通所型サービスＣ）</a:t>
                      </a:r>
                      <a:endParaRPr kumimoji="1" lang="ja-JP" altLang="en-US" sz="1900" dirty="0"/>
                    </a:p>
                  </a:txBody>
                  <a:tcPr/>
                </a:tc>
              </a:tr>
              <a:tr h="725388">
                <a:tc>
                  <a:txBody>
                    <a:bodyPr/>
                    <a:lstStyle/>
                    <a:p>
                      <a:r>
                        <a:rPr kumimoji="1" lang="ja-JP" altLang="en-US" sz="1900" dirty="0" smtClean="0"/>
                        <a:t>通所介護と同様のサービス、生活機能向上のための機能訓練</a:t>
                      </a:r>
                      <a:endParaRPr kumimoji="1" lang="en-US" altLang="ja-JP" sz="1900" dirty="0" smtClean="0"/>
                    </a:p>
                  </a:txBody>
                  <a:tcPr/>
                </a:tc>
                <a:tc>
                  <a:txBody>
                    <a:bodyPr/>
                    <a:lstStyle/>
                    <a:p>
                      <a:r>
                        <a:rPr kumimoji="1" lang="ja-JP" altLang="en-US" sz="1900" dirty="0" smtClean="0"/>
                        <a:t>通所介護事業所におけるリハビリ</a:t>
                      </a:r>
                      <a:endParaRPr kumimoji="1" lang="ja-JP" altLang="en-US" sz="1900" dirty="0"/>
                    </a:p>
                  </a:txBody>
                  <a:tcPr/>
                </a:tc>
              </a:tr>
              <a:tr h="720080">
                <a:tc>
                  <a:txBody>
                    <a:bodyPr/>
                    <a:lstStyle/>
                    <a:p>
                      <a:r>
                        <a:rPr kumimoji="1" lang="ja-JP" altLang="en-US" sz="1900" dirty="0" smtClean="0"/>
                        <a:t>－</a:t>
                      </a:r>
                      <a:endParaRPr kumimoji="1" lang="ja-JP" altLang="en-US" sz="1900" dirty="0"/>
                    </a:p>
                  </a:txBody>
                  <a:tcPr/>
                </a:tc>
                <a:tc>
                  <a:txBody>
                    <a:bodyPr/>
                    <a:lstStyle/>
                    <a:p>
                      <a:r>
                        <a:rPr kumimoji="1" lang="ja-JP" altLang="en-US" sz="1900" dirty="0" smtClean="0"/>
                        <a:t>体力の改善に向けた支援が必要な場合</a:t>
                      </a:r>
                      <a:endParaRPr kumimoji="1" lang="ja-JP" altLang="en-US" sz="1900" dirty="0"/>
                    </a:p>
                  </a:txBody>
                  <a:tcPr/>
                </a:tc>
              </a:tr>
              <a:tr h="527929">
                <a:tc>
                  <a:txBody>
                    <a:bodyPr/>
                    <a:lstStyle/>
                    <a:p>
                      <a:r>
                        <a:rPr kumimoji="1" lang="ja-JP" altLang="en-US" sz="1900" dirty="0" smtClean="0"/>
                        <a:t>事業者指定</a:t>
                      </a:r>
                      <a:endParaRPr kumimoji="1" lang="ja-JP" altLang="en-US" sz="1900" dirty="0"/>
                    </a:p>
                  </a:txBody>
                  <a:tcPr/>
                </a:tc>
                <a:tc>
                  <a:txBody>
                    <a:bodyPr/>
                    <a:lstStyle/>
                    <a:p>
                      <a:r>
                        <a:rPr kumimoji="1" lang="ja-JP" altLang="en-US" sz="1900" dirty="0" smtClean="0"/>
                        <a:t>事業者指定</a:t>
                      </a:r>
                      <a:endParaRPr kumimoji="1" lang="ja-JP" altLang="en-US" sz="1900" dirty="0"/>
                    </a:p>
                  </a:txBody>
                  <a:tcPr/>
                </a:tc>
              </a:tr>
              <a:tr h="501642">
                <a:tc>
                  <a:txBody>
                    <a:bodyPr/>
                    <a:lstStyle/>
                    <a:p>
                      <a:r>
                        <a:rPr kumimoji="1" lang="ja-JP" altLang="en-US" sz="1900" dirty="0" smtClean="0"/>
                        <a:t>予防給付の基準を基本</a:t>
                      </a:r>
                      <a:endParaRPr kumimoji="1" lang="ja-JP" altLang="en-US" sz="1900" dirty="0"/>
                    </a:p>
                  </a:txBody>
                  <a:tcPr/>
                </a:tc>
                <a:tc>
                  <a:txBody>
                    <a:bodyPr/>
                    <a:lstStyle/>
                    <a:p>
                      <a:r>
                        <a:rPr kumimoji="1" lang="ja-JP" altLang="en-US" sz="1900" dirty="0" smtClean="0"/>
                        <a:t>介護予防通所介護の基準と同様</a:t>
                      </a:r>
                      <a:endParaRPr kumimoji="1" lang="ja-JP" altLang="en-US" sz="1900" dirty="0"/>
                    </a:p>
                  </a:txBody>
                  <a:tcPr/>
                </a:tc>
              </a:tr>
              <a:tr h="1002801">
                <a:tc>
                  <a:txBody>
                    <a:bodyPr/>
                    <a:lstStyle/>
                    <a:p>
                      <a:r>
                        <a:rPr kumimoji="1" lang="ja-JP" altLang="en-US" sz="1900" dirty="0" smtClean="0"/>
                        <a:t>給付管理対象</a:t>
                      </a:r>
                      <a:endParaRPr kumimoji="1" lang="ja-JP" altLang="en-US" sz="1900" dirty="0"/>
                    </a:p>
                  </a:txBody>
                  <a:tcPr/>
                </a:tc>
                <a:tc>
                  <a:txBody>
                    <a:bodyPr/>
                    <a:lstStyle/>
                    <a:p>
                      <a:r>
                        <a:rPr kumimoji="1" lang="ja-JP" altLang="en-US" sz="1900" dirty="0" smtClean="0"/>
                        <a:t>給付管理対象外</a:t>
                      </a:r>
                      <a:endParaRPr kumimoji="1" lang="ja-JP" altLang="en-US" sz="1900"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18</a:t>
            </a:fld>
            <a:endParaRPr kumimoji="1" lang="ja-JP" altLang="en-US"/>
          </a:p>
        </p:txBody>
      </p:sp>
    </p:spTree>
    <p:extLst>
      <p:ext uri="{BB962C8B-B14F-4D97-AF65-F5344CB8AC3E}">
        <p14:creationId xmlns:p14="http://schemas.microsoft.com/office/powerpoint/2010/main" val="3703077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現行相当サービスの指定基準・報酬単位（通所介護相当サービス）</a:t>
            </a:r>
            <a:endParaRPr kumimoji="1" lang="ja-JP" altLang="en-US" dirty="0">
              <a:solidFill>
                <a:schemeClr val="bg1"/>
              </a:solidFill>
            </a:endParaRPr>
          </a:p>
        </p:txBody>
      </p:sp>
      <p:graphicFrame>
        <p:nvGraphicFramePr>
          <p:cNvPr id="3" name="表 2"/>
          <p:cNvGraphicFramePr>
            <a:graphicFrameLocks noGrp="1"/>
          </p:cNvGraphicFramePr>
          <p:nvPr>
            <p:extLst>
              <p:ext uri="{D42A27DB-BD31-4B8C-83A1-F6EECF244321}">
                <p14:modId xmlns:p14="http://schemas.microsoft.com/office/powerpoint/2010/main" val="1851732948"/>
              </p:ext>
            </p:extLst>
          </p:nvPr>
        </p:nvGraphicFramePr>
        <p:xfrm>
          <a:off x="0" y="1340768"/>
          <a:ext cx="9144000" cy="5517233"/>
        </p:xfrm>
        <a:graphic>
          <a:graphicData uri="http://schemas.openxmlformats.org/drawingml/2006/table">
            <a:tbl>
              <a:tblPr firstRow="1" bandRow="1">
                <a:tableStyleId>{5C22544A-7EE6-4342-B048-85BDC9FD1C3A}</a:tableStyleId>
              </a:tblPr>
              <a:tblGrid>
                <a:gridCol w="3059832"/>
                <a:gridCol w="6084168"/>
              </a:tblGrid>
              <a:tr h="1237195">
                <a:tc>
                  <a:txBody>
                    <a:bodyPr/>
                    <a:lstStyle/>
                    <a:p>
                      <a:pPr algn="ctr"/>
                      <a:r>
                        <a:rPr kumimoji="1" lang="ja-JP" altLang="en-US" sz="2000" dirty="0" smtClean="0"/>
                        <a:t>項目</a:t>
                      </a:r>
                      <a:endParaRPr kumimoji="1" lang="ja-JP" altLang="en-US" sz="2000" dirty="0"/>
                    </a:p>
                  </a:txBody>
                  <a:tcPr anchor="ctr"/>
                </a:tc>
                <a:tc>
                  <a:txBody>
                    <a:bodyPr/>
                    <a:lstStyle/>
                    <a:p>
                      <a:pPr algn="ctr"/>
                      <a:r>
                        <a:rPr kumimoji="1" lang="ja-JP" altLang="en-US" sz="2000" dirty="0" smtClean="0"/>
                        <a:t>内容</a:t>
                      </a:r>
                      <a:endParaRPr kumimoji="1" lang="ja-JP" altLang="en-US" sz="2000" dirty="0"/>
                    </a:p>
                  </a:txBody>
                  <a:tcPr anchor="ctr"/>
                </a:tc>
              </a:tr>
              <a:tr h="699283">
                <a:tc>
                  <a:txBody>
                    <a:bodyPr/>
                    <a:lstStyle/>
                    <a:p>
                      <a:r>
                        <a:rPr kumimoji="1" lang="ja-JP" altLang="en-US" sz="2000" dirty="0" smtClean="0"/>
                        <a:t>サービス内容</a:t>
                      </a:r>
                      <a:endParaRPr kumimoji="1" lang="ja-JP" altLang="en-US" sz="2000" dirty="0"/>
                    </a:p>
                  </a:txBody>
                  <a:tcPr/>
                </a:tc>
                <a:tc>
                  <a:txBody>
                    <a:bodyPr/>
                    <a:lstStyle/>
                    <a:p>
                      <a:r>
                        <a:rPr kumimoji="1" lang="ja-JP" altLang="en-US" sz="2000" dirty="0" smtClean="0"/>
                        <a:t>現行の介護予防通所介護と同様</a:t>
                      </a:r>
                      <a:endParaRPr kumimoji="1" lang="ja-JP" altLang="en-US" sz="2000" dirty="0"/>
                    </a:p>
                  </a:txBody>
                  <a:tcPr/>
                </a:tc>
              </a:tr>
              <a:tr h="1606625">
                <a:tc>
                  <a:txBody>
                    <a:bodyPr/>
                    <a:lstStyle/>
                    <a:p>
                      <a:r>
                        <a:rPr kumimoji="1" lang="ja-JP" altLang="en-US" sz="2000" dirty="0" smtClean="0"/>
                        <a:t>算定区分</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）要支援１・</a:t>
                      </a:r>
                      <a:r>
                        <a:rPr kumimoji="1" lang="ja-JP" altLang="en-US" sz="2000" u="sng" dirty="0" smtClean="0"/>
                        <a:t>２、事業対象者</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）要支援２、</a:t>
                      </a:r>
                      <a:r>
                        <a:rPr kumimoji="1" lang="ja-JP" altLang="en-US" sz="2000" u="sng" dirty="0" smtClean="0"/>
                        <a:t>事業対象者</a:t>
                      </a:r>
                      <a:endParaRPr kumimoji="1" lang="en-US" altLang="ja-JP" sz="2000" dirty="0" smtClean="0"/>
                    </a:p>
                    <a:p>
                      <a:r>
                        <a:rPr kumimoji="1" lang="en-US" altLang="ja-JP" sz="2000" u="sng" dirty="0" smtClean="0"/>
                        <a:t>※</a:t>
                      </a:r>
                      <a:r>
                        <a:rPr kumimoji="1" lang="ja-JP" altLang="en-US" sz="2000" u="sng" dirty="0" smtClean="0"/>
                        <a:t>現行の介護予防通所介護と同額</a:t>
                      </a:r>
                      <a:endParaRPr kumimoji="1" lang="ja-JP" altLang="en-US" sz="2000" u="sng" dirty="0"/>
                    </a:p>
                  </a:txBody>
                  <a:tcPr/>
                </a:tc>
              </a:tr>
              <a:tr h="1974130">
                <a:tc>
                  <a:txBody>
                    <a:bodyPr/>
                    <a:lstStyle/>
                    <a:p>
                      <a:r>
                        <a:rPr kumimoji="1" lang="ja-JP" altLang="en-US" sz="2000" dirty="0" smtClean="0"/>
                        <a:t>報酬単位（月額包括報酬）</a:t>
                      </a:r>
                      <a:endParaRPr kumimoji="1" lang="ja-JP" altLang="en-US" sz="2000" dirty="0"/>
                    </a:p>
                  </a:txBody>
                  <a:tcPr/>
                </a:tc>
                <a:tc>
                  <a:txBody>
                    <a:bodyPr/>
                    <a:lstStyle/>
                    <a:p>
                      <a:r>
                        <a:rPr kumimoji="1" lang="ja-JP" altLang="en-US" sz="2000" dirty="0" smtClean="0"/>
                        <a:t>（</a:t>
                      </a:r>
                      <a:r>
                        <a:rPr kumimoji="1" lang="en-US" altLang="ja-JP" sz="2000" dirty="0" smtClean="0"/>
                        <a:t>Ⅰ</a:t>
                      </a:r>
                      <a:r>
                        <a:rPr kumimoji="1" lang="ja-JP" altLang="en-US" sz="2000" dirty="0" smtClean="0"/>
                        <a:t>）１，６４７単位</a:t>
                      </a:r>
                      <a:endParaRPr kumimoji="1" lang="en-US" altLang="ja-JP" sz="2000" dirty="0" smtClean="0"/>
                    </a:p>
                    <a:p>
                      <a:r>
                        <a:rPr kumimoji="1" lang="ja-JP" altLang="en-US" sz="2000" dirty="0" smtClean="0"/>
                        <a:t>（</a:t>
                      </a:r>
                      <a:r>
                        <a:rPr kumimoji="1" lang="en-US" altLang="ja-JP" sz="2000" dirty="0" smtClean="0"/>
                        <a:t>Ⅱ</a:t>
                      </a:r>
                      <a:r>
                        <a:rPr kumimoji="1" lang="ja-JP" altLang="en-US" sz="2000" dirty="0" smtClean="0"/>
                        <a:t>）３，３７７単位</a:t>
                      </a:r>
                      <a:endParaRPr kumimoji="1" lang="en-US" altLang="ja-JP" sz="2000" dirty="0" smtClean="0"/>
                    </a:p>
                    <a:p>
                      <a:r>
                        <a:rPr kumimoji="1" lang="en-US" altLang="ja-JP" sz="2000" dirty="0" smtClean="0"/>
                        <a:t>※</a:t>
                      </a:r>
                      <a:r>
                        <a:rPr kumimoji="1" lang="ja-JP" altLang="en-US" sz="2000" dirty="0" smtClean="0"/>
                        <a:t>加算・減算。地域区分単価は、現行の介護予防通所介護と同様</a:t>
                      </a:r>
                      <a:endParaRPr kumimoji="1" lang="ja-JP" altLang="en-US" sz="2000"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19</a:t>
            </a:fld>
            <a:endParaRPr kumimoji="1" lang="ja-JP" altLang="en-US"/>
          </a:p>
        </p:txBody>
      </p:sp>
    </p:spTree>
    <p:extLst>
      <p:ext uri="{BB962C8B-B14F-4D97-AF65-F5344CB8AC3E}">
        <p14:creationId xmlns:p14="http://schemas.microsoft.com/office/powerpoint/2010/main" val="142756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kumimoji="1" lang="ja-JP" altLang="en-US" dirty="0" smtClean="0">
                <a:solidFill>
                  <a:schemeClr val="bg1"/>
                </a:solidFill>
              </a:rPr>
              <a:t>新しい介護予防・日常生活支援総合事業への移行①</a:t>
            </a:r>
            <a:endParaRPr kumimoji="1" lang="ja-JP" altLang="en-US" dirty="0">
              <a:solidFill>
                <a:schemeClr val="bg1"/>
              </a:solidFill>
            </a:endParaRPr>
          </a:p>
        </p:txBody>
      </p:sp>
      <p:sp>
        <p:nvSpPr>
          <p:cNvPr id="3" name="コンテンツ プレースホルダー 2"/>
          <p:cNvSpPr>
            <a:spLocks noGrp="1"/>
          </p:cNvSpPr>
          <p:nvPr>
            <p:ph idx="1"/>
          </p:nvPr>
        </p:nvSpPr>
        <p:spPr>
          <a:xfrm>
            <a:off x="39269" y="2132856"/>
            <a:ext cx="9144000" cy="4824536"/>
          </a:xfrm>
        </p:spPr>
        <p:txBody>
          <a:bodyPr>
            <a:noAutofit/>
          </a:bodyPr>
          <a:lstStyle/>
          <a:p>
            <a:r>
              <a:rPr kumimoji="1" lang="ja-JP" altLang="en-US" dirty="0" smtClean="0"/>
              <a:t>平成２６年の介護保険法の改正に基づき、予防給付のうち、「予防訪問介護」、「予防通所介護」が全国一律の給付制度から市町村が地域の実情に基づいてサービスを提供する「介護予防・日常生活支援総合事業」に移行することになります。</a:t>
            </a:r>
            <a:endParaRPr kumimoji="1" lang="en-US" altLang="ja-JP" dirty="0" smtClean="0"/>
          </a:p>
          <a:p>
            <a:r>
              <a:rPr lang="ja-JP" altLang="en-US" dirty="0" smtClean="0"/>
              <a:t>この制度改正の背景には</a:t>
            </a:r>
            <a:r>
              <a:rPr kumimoji="1" lang="ja-JP" altLang="en-US" dirty="0" smtClean="0"/>
              <a:t>、今後１０年で、後期高齢者人口</a:t>
            </a:r>
            <a:r>
              <a:rPr lang="ja-JP" altLang="en-US" dirty="0" smtClean="0"/>
              <a:t>は</a:t>
            </a:r>
            <a:r>
              <a:rPr kumimoji="1" lang="ja-JP" altLang="en-US" dirty="0" smtClean="0"/>
              <a:t>急激</a:t>
            </a:r>
            <a:r>
              <a:rPr lang="ja-JP" altLang="en-US" dirty="0"/>
              <a:t>に</a:t>
            </a:r>
            <a:r>
              <a:rPr kumimoji="1" lang="ja-JP" altLang="en-US" dirty="0" smtClean="0"/>
              <a:t>増加することが見込まれる一方で、働き手（支える側）となる６５歳未満人口は減少が見込まれます。</a:t>
            </a:r>
            <a:endParaRPr kumimoji="1" lang="ja-JP" altLang="en-US" dirty="0"/>
          </a:p>
        </p:txBody>
      </p:sp>
      <p:sp>
        <p:nvSpPr>
          <p:cNvPr id="5" name="角丸四角形 4"/>
          <p:cNvSpPr/>
          <p:nvPr/>
        </p:nvSpPr>
        <p:spPr>
          <a:xfrm>
            <a:off x="35496" y="1268760"/>
            <a:ext cx="41764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3200" dirty="0" smtClean="0">
                <a:solidFill>
                  <a:schemeClr val="bg1"/>
                </a:solidFill>
              </a:rPr>
              <a:t>制度改正の趣旨</a:t>
            </a:r>
            <a:endParaRPr kumimoji="1" lang="ja-JP" altLang="en-US" sz="32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2</a:t>
            </a:fld>
            <a:endParaRPr kumimoji="1" lang="ja-JP" altLang="en-US"/>
          </a:p>
        </p:txBody>
      </p:sp>
    </p:spTree>
    <p:extLst>
      <p:ext uri="{BB962C8B-B14F-4D97-AF65-F5344CB8AC3E}">
        <p14:creationId xmlns:p14="http://schemas.microsoft.com/office/powerpoint/2010/main" val="3331035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dirty="0" smtClean="0">
                <a:solidFill>
                  <a:schemeClr val="bg1"/>
                </a:solidFill>
              </a:rPr>
              <a:t>（通所介護相当サービス）</a:t>
            </a:r>
            <a:endParaRPr kumimoji="1" lang="ja-JP" altLang="en-US"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0923263"/>
              </p:ext>
            </p:extLst>
          </p:nvPr>
        </p:nvGraphicFramePr>
        <p:xfrm>
          <a:off x="15212" y="1340769"/>
          <a:ext cx="9128789" cy="5344217"/>
        </p:xfrm>
        <a:graphic>
          <a:graphicData uri="http://schemas.openxmlformats.org/drawingml/2006/table">
            <a:tbl>
              <a:tblPr firstRow="1" bandRow="1">
                <a:tableStyleId>{5C22544A-7EE6-4342-B048-85BDC9FD1C3A}</a:tableStyleId>
              </a:tblPr>
              <a:tblGrid>
                <a:gridCol w="524340"/>
                <a:gridCol w="2160240"/>
                <a:gridCol w="6444209"/>
              </a:tblGrid>
              <a:tr h="690987">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690987">
                <a:tc>
                  <a:txBody>
                    <a:bodyPr/>
                    <a:lstStyle/>
                    <a:p>
                      <a:pPr algn="ctr"/>
                      <a:endParaRPr kumimoji="1" lang="ja-JP" altLang="en-US" dirty="0"/>
                    </a:p>
                  </a:txBody>
                  <a:tcPr vert="eaVert"/>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管理者</a:t>
                      </a:r>
                    </a:p>
                    <a:p>
                      <a:endParaRPr kumimoji="1" lang="ja-JP" altLang="en-US" dirty="0"/>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常勤・専従１人以上（兼務可）</a:t>
                      </a:r>
                    </a:p>
                    <a:p>
                      <a:endParaRPr kumimoji="1" lang="ja-JP" altLang="en-US" dirty="0"/>
                    </a:p>
                  </a:txBody>
                  <a:tcPr/>
                </a:tc>
              </a:tr>
              <a:tr h="634249">
                <a:tc rowSpan="4">
                  <a:txBody>
                    <a:bodyPr/>
                    <a:lstStyle/>
                    <a:p>
                      <a:pPr algn="ctr"/>
                      <a:r>
                        <a:rPr kumimoji="1" lang="ja-JP" altLang="en-US" dirty="0" smtClean="0"/>
                        <a:t>従事者</a:t>
                      </a:r>
                      <a:endParaRPr kumimoji="1" lang="ja-JP" altLang="en-US" dirty="0"/>
                    </a:p>
                  </a:txBody>
                  <a:tcPr vert="eaVert"/>
                </a:tc>
                <a:tc>
                  <a:txBody>
                    <a:bodyPr/>
                    <a:lstStyle/>
                    <a:p>
                      <a:r>
                        <a:rPr kumimoji="1" lang="ja-JP" altLang="en-US" dirty="0" smtClean="0"/>
                        <a:t>生活相談員</a:t>
                      </a:r>
                      <a:endParaRPr kumimoji="1" lang="ja-JP" altLang="en-US" dirty="0"/>
                    </a:p>
                  </a:txBody>
                  <a:tcPr/>
                </a:tc>
                <a:tc>
                  <a:txBody>
                    <a:bodyPr/>
                    <a:lstStyle/>
                    <a:p>
                      <a:r>
                        <a:rPr kumimoji="1" lang="ja-JP" altLang="en-US" dirty="0" smtClean="0"/>
                        <a:t>専従１人以上、１人以上は常勤　</a:t>
                      </a:r>
                      <a:endParaRPr kumimoji="1" lang="ja-JP" altLang="en-US" dirty="0"/>
                    </a:p>
                  </a:txBody>
                  <a:tcPr/>
                </a:tc>
              </a:tr>
              <a:tr h="628529">
                <a:tc vMerge="1">
                  <a:txBody>
                    <a:bodyPr/>
                    <a:lstStyle/>
                    <a:p>
                      <a:endParaRPr kumimoji="1" lang="ja-JP" altLang="en-US" dirty="0"/>
                    </a:p>
                  </a:txBody>
                  <a:tcPr/>
                </a:tc>
                <a:tc>
                  <a:txBody>
                    <a:bodyPr/>
                    <a:lstStyle/>
                    <a:p>
                      <a:r>
                        <a:rPr kumimoji="1" lang="ja-JP" altLang="en-US" dirty="0" smtClean="0"/>
                        <a:t>看護職員</a:t>
                      </a:r>
                      <a:endParaRPr kumimoji="1" lang="en-US" altLang="ja-JP" dirty="0" smtClean="0"/>
                    </a:p>
                  </a:txBody>
                  <a:tcPr/>
                </a:tc>
                <a:tc>
                  <a:txBody>
                    <a:bodyPr/>
                    <a:lstStyle/>
                    <a:p>
                      <a:r>
                        <a:rPr kumimoji="1" lang="ja-JP" altLang="en-US" dirty="0" smtClean="0"/>
                        <a:t>専従１人以上</a:t>
                      </a:r>
                      <a:endParaRPr kumimoji="1" lang="ja-JP" altLang="en-US" dirty="0"/>
                    </a:p>
                  </a:txBody>
                  <a:tcPr/>
                </a:tc>
              </a:tr>
              <a:tr h="739623">
                <a:tc vMerge="1">
                  <a:txBody>
                    <a:bodyPr/>
                    <a:lstStyle/>
                    <a:p>
                      <a:endParaRPr kumimoji="1" lang="ja-JP" altLang="en-US" dirty="0"/>
                    </a:p>
                  </a:txBody>
                  <a:tcPr/>
                </a:tc>
                <a:tc>
                  <a:txBody>
                    <a:bodyPr/>
                    <a:lstStyle/>
                    <a:p>
                      <a:r>
                        <a:rPr kumimoji="1" lang="ja-JP" altLang="en-US" dirty="0" smtClean="0"/>
                        <a:t>介護職員</a:t>
                      </a:r>
                      <a:endParaRPr kumimoji="1" lang="en-US" altLang="ja-JP" dirty="0" smtClean="0"/>
                    </a:p>
                  </a:txBody>
                  <a:tcPr/>
                </a:tc>
                <a:tc>
                  <a:txBody>
                    <a:bodyPr/>
                    <a:lstStyle/>
                    <a:p>
                      <a:r>
                        <a:rPr kumimoji="1" lang="ja-JP" altLang="en-US" dirty="0" smtClean="0"/>
                        <a:t>～１５人：専従１人以上　１５人～：利用者１人に専従０．２人以上</a:t>
                      </a:r>
                      <a:endParaRPr kumimoji="1" lang="en-US" altLang="ja-JP" dirty="0" smtClean="0"/>
                    </a:p>
                    <a:p>
                      <a:r>
                        <a:rPr kumimoji="1" lang="ja-JP" altLang="en-US" dirty="0" smtClean="0"/>
                        <a:t>１人以上は常勤</a:t>
                      </a:r>
                      <a:endParaRPr kumimoji="1" lang="ja-JP" altLang="en-US" dirty="0"/>
                    </a:p>
                  </a:txBody>
                  <a:tcPr/>
                </a:tc>
              </a:tr>
              <a:tr h="720080">
                <a:tc vMerge="1">
                  <a:txBody>
                    <a:bodyPr/>
                    <a:lstStyle/>
                    <a:p>
                      <a:pPr algn="ctr"/>
                      <a:endParaRPr kumimoji="1" lang="ja-JP" altLang="en-US" dirty="0"/>
                    </a:p>
                  </a:txBody>
                  <a:tcPr vert="eaVert"/>
                </a:tc>
                <a:tc>
                  <a:txBody>
                    <a:bodyPr/>
                    <a:lstStyle/>
                    <a:p>
                      <a:r>
                        <a:rPr kumimoji="1" lang="ja-JP" altLang="en-US" dirty="0" smtClean="0"/>
                        <a:t>機能訓練指導員</a:t>
                      </a:r>
                      <a:endParaRPr kumimoji="1" lang="en-US" altLang="ja-JP" dirty="0" smtClean="0"/>
                    </a:p>
                  </a:txBody>
                  <a:tcPr/>
                </a:tc>
                <a:tc>
                  <a:txBody>
                    <a:bodyPr/>
                    <a:lstStyle/>
                    <a:p>
                      <a:r>
                        <a:rPr kumimoji="1" lang="ja-JP" altLang="en-US" dirty="0" smtClean="0"/>
                        <a:t>１人以上</a:t>
                      </a:r>
                      <a:endParaRPr kumimoji="1" lang="ja-JP" altLang="en-US" dirty="0"/>
                    </a:p>
                  </a:txBody>
                  <a:tcPr/>
                </a:tc>
              </a:tr>
              <a:tr h="1239762">
                <a:tc>
                  <a:txBody>
                    <a:bodyPr/>
                    <a:lstStyle/>
                    <a:p>
                      <a:r>
                        <a:rPr kumimoji="1" lang="ja-JP" altLang="en-US" dirty="0" smtClean="0"/>
                        <a:t>設備</a:t>
                      </a:r>
                      <a:endParaRPr kumimoji="1" lang="ja-JP" altLang="en-US" dirty="0"/>
                    </a:p>
                  </a:txBody>
                  <a:tcPr/>
                </a:tc>
                <a:tc gridSpan="2">
                  <a:txBody>
                    <a:bodyPr/>
                    <a:lstStyle/>
                    <a:p>
                      <a:r>
                        <a:rPr kumimoji="1" lang="ja-JP" altLang="en-US" dirty="0" smtClean="0"/>
                        <a:t>・食堂・機能訓練室（３㎡</a:t>
                      </a:r>
                      <a:r>
                        <a:rPr kumimoji="1" lang="en-US" altLang="ja-JP" dirty="0" smtClean="0"/>
                        <a:t>×</a:t>
                      </a:r>
                      <a:r>
                        <a:rPr kumimoji="1" lang="ja-JP" altLang="en-US" dirty="0" smtClean="0"/>
                        <a:t>利用定員以上）</a:t>
                      </a:r>
                      <a:endParaRPr kumimoji="1" lang="en-US" altLang="ja-JP" dirty="0" smtClean="0"/>
                    </a:p>
                    <a:p>
                      <a:r>
                        <a:rPr kumimoji="1" lang="ja-JP" altLang="en-US" dirty="0" smtClean="0"/>
                        <a:t>・静養室・相談室・事務室</a:t>
                      </a:r>
                      <a:endParaRPr kumimoji="1" lang="en-US" altLang="ja-JP" dirty="0" smtClean="0"/>
                    </a:p>
                    <a:p>
                      <a:r>
                        <a:rPr kumimoji="1" lang="ja-JP" altLang="en-US" dirty="0" smtClean="0"/>
                        <a:t>・消火設備その他非常災害に必要な設備</a:t>
                      </a:r>
                      <a:endParaRPr kumimoji="1" lang="en-US" altLang="ja-JP" dirty="0" smtClean="0"/>
                    </a:p>
                    <a:p>
                      <a:r>
                        <a:rPr kumimoji="1" lang="ja-JP" altLang="en-US" dirty="0" smtClean="0"/>
                        <a:t>・必要なその他の設備・備品</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20</a:t>
            </a:fld>
            <a:endParaRPr kumimoji="1" lang="ja-JP" altLang="en-US"/>
          </a:p>
        </p:txBody>
      </p:sp>
    </p:spTree>
    <p:extLst>
      <p:ext uri="{BB962C8B-B14F-4D97-AF65-F5344CB8AC3E}">
        <p14:creationId xmlns:p14="http://schemas.microsoft.com/office/powerpoint/2010/main" val="2947004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現行相当サービスの指定基準</a:t>
            </a:r>
            <a:r>
              <a:rPr lang="en-US" altLang="ja-JP" dirty="0" smtClean="0">
                <a:solidFill>
                  <a:schemeClr val="bg1"/>
                </a:solidFill>
              </a:rPr>
              <a:t/>
            </a:r>
            <a:br>
              <a:rPr lang="en-US" altLang="ja-JP" dirty="0" smtClean="0">
                <a:solidFill>
                  <a:schemeClr val="bg1"/>
                </a:solidFill>
              </a:rPr>
            </a:br>
            <a:r>
              <a:rPr lang="ja-JP" altLang="en-US" sz="2700" dirty="0" smtClean="0">
                <a:solidFill>
                  <a:schemeClr val="bg1"/>
                </a:solidFill>
              </a:rPr>
              <a:t>（通所介護</a:t>
            </a:r>
            <a:r>
              <a:rPr lang="ja-JP" altLang="en-US" sz="2700" dirty="0">
                <a:solidFill>
                  <a:schemeClr val="bg1"/>
                </a:solidFill>
              </a:rPr>
              <a:t>相当サービスを介護給付と一体的に実施する場合）</a:t>
            </a:r>
            <a:endParaRPr kumimoji="1" lang="ja-JP" altLang="en-US" sz="2700"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58271310"/>
              </p:ext>
            </p:extLst>
          </p:nvPr>
        </p:nvGraphicFramePr>
        <p:xfrm>
          <a:off x="15212" y="1340769"/>
          <a:ext cx="9128789" cy="5322132"/>
        </p:xfrm>
        <a:graphic>
          <a:graphicData uri="http://schemas.openxmlformats.org/drawingml/2006/table">
            <a:tbl>
              <a:tblPr firstRow="1" bandRow="1">
                <a:tableStyleId>{5C22544A-7EE6-4342-B048-85BDC9FD1C3A}</a:tableStyleId>
              </a:tblPr>
              <a:tblGrid>
                <a:gridCol w="524340"/>
                <a:gridCol w="2160240"/>
                <a:gridCol w="6444209"/>
              </a:tblGrid>
              <a:tr h="690987">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533148">
                <a:tc>
                  <a:txBody>
                    <a:bodyPr/>
                    <a:lstStyle/>
                    <a:p>
                      <a:pPr algn="ctr"/>
                      <a:endParaRPr kumimoji="1" lang="ja-JP" altLang="en-US" dirty="0"/>
                    </a:p>
                  </a:txBody>
                  <a:tcPr vert="eaVert"/>
                </a:tc>
                <a:tc>
                  <a:txBody>
                    <a:bodyPr/>
                    <a:lstStyle/>
                    <a:p>
                      <a:r>
                        <a:rPr kumimoji="1" lang="ja-JP" altLang="en-US" dirty="0" smtClean="0"/>
                        <a:t>要支援者等と要介護者に一体的にサービスを提供する場合の基準緩和策</a:t>
                      </a:r>
                      <a:endParaRPr kumimoji="1" lang="ja-JP" altLang="en-US" dirty="0"/>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要支援者等と要介護者を合わせた数で通所介護相当サービス（第１号通所事業）の基準を満たすこと。</a:t>
                      </a:r>
                    </a:p>
                    <a:p>
                      <a:endParaRPr kumimoji="1" lang="ja-JP" altLang="en-US" dirty="0"/>
                    </a:p>
                  </a:txBody>
                  <a:tcPr/>
                </a:tc>
              </a:tr>
              <a:tr h="280532">
                <a:tc>
                  <a:txBody>
                    <a:bodyPr/>
                    <a:lstStyle/>
                    <a:p>
                      <a:pPr algn="ctr"/>
                      <a:endParaRPr kumimoji="1" lang="ja-JP" altLang="en-US" dirty="0"/>
                    </a:p>
                  </a:txBody>
                  <a:tcPr vert="eaVert"/>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管理者</a:t>
                      </a:r>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常勤・専従１人以上（兼務可）</a:t>
                      </a:r>
                      <a:endParaRPr kumimoji="1" lang="ja-JP" altLang="en-US" dirty="0"/>
                    </a:p>
                  </a:txBody>
                  <a:tcPr/>
                </a:tc>
              </a:tr>
              <a:tr h="274812">
                <a:tc rowSpan="4">
                  <a:txBody>
                    <a:bodyPr/>
                    <a:lstStyle/>
                    <a:p>
                      <a:pPr algn="ctr"/>
                      <a:r>
                        <a:rPr kumimoji="1" lang="ja-JP" altLang="en-US" dirty="0" smtClean="0"/>
                        <a:t>従事者</a:t>
                      </a:r>
                      <a:endParaRPr kumimoji="1" lang="ja-JP" altLang="en-US" dirty="0"/>
                    </a:p>
                  </a:txBody>
                  <a:tcPr vert="eaVert"/>
                </a:tc>
                <a:tc>
                  <a:txBody>
                    <a:bodyPr/>
                    <a:lstStyle/>
                    <a:p>
                      <a:r>
                        <a:rPr kumimoji="1" lang="ja-JP" altLang="en-US" dirty="0" smtClean="0"/>
                        <a:t>生活相談員</a:t>
                      </a:r>
                      <a:endParaRPr kumimoji="1" lang="ja-JP" altLang="en-US" dirty="0"/>
                    </a:p>
                  </a:txBody>
                  <a:tcPr/>
                </a:tc>
                <a:tc>
                  <a:txBody>
                    <a:bodyPr/>
                    <a:lstStyle/>
                    <a:p>
                      <a:r>
                        <a:rPr kumimoji="1" lang="ja-JP" altLang="en-US" dirty="0" smtClean="0"/>
                        <a:t>専従１人以上、１人以上は常勤　</a:t>
                      </a:r>
                      <a:endParaRPr kumimoji="1" lang="ja-JP" altLang="en-US" dirty="0"/>
                    </a:p>
                  </a:txBody>
                  <a:tcPr/>
                </a:tc>
              </a:tr>
              <a:tr h="197084">
                <a:tc vMerge="1">
                  <a:txBody>
                    <a:bodyPr/>
                    <a:lstStyle/>
                    <a:p>
                      <a:endParaRPr kumimoji="1" lang="ja-JP" altLang="en-US" dirty="0"/>
                    </a:p>
                  </a:txBody>
                  <a:tcPr/>
                </a:tc>
                <a:tc>
                  <a:txBody>
                    <a:bodyPr/>
                    <a:lstStyle/>
                    <a:p>
                      <a:r>
                        <a:rPr kumimoji="1" lang="ja-JP" altLang="en-US" dirty="0" smtClean="0"/>
                        <a:t>看護職員</a:t>
                      </a:r>
                      <a:endParaRPr kumimoji="1" lang="en-US" altLang="ja-JP" dirty="0" smtClean="0"/>
                    </a:p>
                  </a:txBody>
                  <a:tcPr/>
                </a:tc>
                <a:tc>
                  <a:txBody>
                    <a:bodyPr/>
                    <a:lstStyle/>
                    <a:p>
                      <a:r>
                        <a:rPr kumimoji="1" lang="ja-JP" altLang="en-US" dirty="0" smtClean="0"/>
                        <a:t>専従１人以上</a:t>
                      </a:r>
                      <a:endParaRPr kumimoji="1" lang="ja-JP" altLang="en-US" dirty="0"/>
                    </a:p>
                  </a:txBody>
                  <a:tcPr/>
                </a:tc>
              </a:tr>
              <a:tr h="739623">
                <a:tc vMerge="1">
                  <a:txBody>
                    <a:bodyPr/>
                    <a:lstStyle/>
                    <a:p>
                      <a:endParaRPr kumimoji="1" lang="ja-JP" altLang="en-US" dirty="0"/>
                    </a:p>
                  </a:txBody>
                  <a:tcPr/>
                </a:tc>
                <a:tc>
                  <a:txBody>
                    <a:bodyPr/>
                    <a:lstStyle/>
                    <a:p>
                      <a:r>
                        <a:rPr kumimoji="1" lang="ja-JP" altLang="en-US" dirty="0" smtClean="0"/>
                        <a:t>介護職員</a:t>
                      </a:r>
                      <a:endParaRPr kumimoji="1" lang="en-US" altLang="ja-JP" dirty="0" smtClean="0"/>
                    </a:p>
                  </a:txBody>
                  <a:tcPr/>
                </a:tc>
                <a:tc>
                  <a:txBody>
                    <a:bodyPr/>
                    <a:lstStyle/>
                    <a:p>
                      <a:r>
                        <a:rPr kumimoji="1" lang="ja-JP" altLang="en-US" dirty="0" smtClean="0"/>
                        <a:t>～１５人：専従１人以上　１５人～：利用者１人に専従０．２人以上</a:t>
                      </a:r>
                      <a:endParaRPr kumimoji="1" lang="en-US" altLang="ja-JP" dirty="0" smtClean="0"/>
                    </a:p>
                    <a:p>
                      <a:r>
                        <a:rPr kumimoji="1" lang="ja-JP" altLang="en-US" dirty="0" smtClean="0"/>
                        <a:t>１人以上は常勤</a:t>
                      </a:r>
                      <a:endParaRPr kumimoji="1" lang="ja-JP" altLang="en-US" dirty="0"/>
                    </a:p>
                  </a:txBody>
                  <a:tcPr/>
                </a:tc>
              </a:tr>
              <a:tr h="332997">
                <a:tc vMerge="1">
                  <a:txBody>
                    <a:bodyPr/>
                    <a:lstStyle/>
                    <a:p>
                      <a:pPr algn="ctr"/>
                      <a:endParaRPr kumimoji="1" lang="ja-JP" altLang="en-US" dirty="0"/>
                    </a:p>
                  </a:txBody>
                  <a:tcPr vert="eaVert"/>
                </a:tc>
                <a:tc>
                  <a:txBody>
                    <a:bodyPr/>
                    <a:lstStyle/>
                    <a:p>
                      <a:r>
                        <a:rPr kumimoji="1" lang="ja-JP" altLang="en-US" dirty="0" smtClean="0"/>
                        <a:t>機能訓練指導員</a:t>
                      </a:r>
                      <a:endParaRPr kumimoji="1" lang="en-US" altLang="ja-JP" dirty="0" smtClean="0"/>
                    </a:p>
                  </a:txBody>
                  <a:tcPr/>
                </a:tc>
                <a:tc>
                  <a:txBody>
                    <a:bodyPr/>
                    <a:lstStyle/>
                    <a:p>
                      <a:r>
                        <a:rPr kumimoji="1" lang="ja-JP" altLang="en-US" dirty="0" smtClean="0"/>
                        <a:t>１人以上</a:t>
                      </a:r>
                      <a:endParaRPr kumimoji="1" lang="ja-JP" altLang="en-US" dirty="0"/>
                    </a:p>
                  </a:txBody>
                  <a:tcPr/>
                </a:tc>
              </a:tr>
              <a:tr h="1239762">
                <a:tc>
                  <a:txBody>
                    <a:bodyPr/>
                    <a:lstStyle/>
                    <a:p>
                      <a:pPr algn="ctr"/>
                      <a:r>
                        <a:rPr kumimoji="1" lang="ja-JP" altLang="en-US" dirty="0" smtClean="0"/>
                        <a:t>設備</a:t>
                      </a:r>
                      <a:endParaRPr kumimoji="1" lang="ja-JP" altLang="en-US" dirty="0"/>
                    </a:p>
                  </a:txBody>
                  <a:tcPr/>
                </a:tc>
                <a:tc gridSpan="2">
                  <a:txBody>
                    <a:bodyPr/>
                    <a:lstStyle/>
                    <a:p>
                      <a:r>
                        <a:rPr kumimoji="1" lang="ja-JP" altLang="en-US" dirty="0" smtClean="0"/>
                        <a:t>・食堂・機能訓練室（３㎡</a:t>
                      </a:r>
                      <a:r>
                        <a:rPr kumimoji="1" lang="en-US" altLang="ja-JP" dirty="0" smtClean="0"/>
                        <a:t>×</a:t>
                      </a:r>
                      <a:r>
                        <a:rPr kumimoji="1" lang="ja-JP" altLang="en-US" dirty="0" smtClean="0"/>
                        <a:t>利用定員以上）</a:t>
                      </a:r>
                      <a:endParaRPr kumimoji="1" lang="en-US" altLang="ja-JP" dirty="0" smtClean="0"/>
                    </a:p>
                    <a:p>
                      <a:r>
                        <a:rPr kumimoji="1" lang="ja-JP" altLang="en-US" dirty="0" smtClean="0"/>
                        <a:t>・静養室・相談室・事務室</a:t>
                      </a:r>
                      <a:endParaRPr kumimoji="1" lang="en-US" altLang="ja-JP" dirty="0" smtClean="0"/>
                    </a:p>
                    <a:p>
                      <a:r>
                        <a:rPr kumimoji="1" lang="ja-JP" altLang="en-US" dirty="0" smtClean="0"/>
                        <a:t>・消火設備その他非常災害に必要な設備</a:t>
                      </a:r>
                      <a:endParaRPr kumimoji="1" lang="en-US" altLang="ja-JP" dirty="0" smtClean="0"/>
                    </a:p>
                    <a:p>
                      <a:r>
                        <a:rPr kumimoji="1" lang="ja-JP" altLang="en-US" dirty="0" smtClean="0"/>
                        <a:t>・必要なその他の設備・備品</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21</a:t>
            </a:fld>
            <a:endParaRPr kumimoji="1" lang="ja-JP" altLang="en-US"/>
          </a:p>
        </p:txBody>
      </p:sp>
    </p:spTree>
    <p:extLst>
      <p:ext uri="{BB962C8B-B14F-4D97-AF65-F5344CB8AC3E}">
        <p14:creationId xmlns:p14="http://schemas.microsoft.com/office/powerpoint/2010/main" val="22197210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296144"/>
          </a:xfrm>
          <a:solidFill>
            <a:srgbClr val="0070C0"/>
          </a:solidFill>
        </p:spPr>
        <p:txBody>
          <a:bodyPr>
            <a:normAutofit fontScale="90000"/>
          </a:bodyPr>
          <a:lstStyle/>
          <a:p>
            <a:pPr algn="l"/>
            <a:r>
              <a:rPr lang="ja-JP" altLang="en-US" dirty="0" smtClean="0">
                <a:solidFill>
                  <a:schemeClr val="bg1"/>
                </a:solidFill>
              </a:rPr>
              <a:t>通所型短期集中サービスの指定基準</a:t>
            </a:r>
            <a:r>
              <a:rPr lang="en-US" altLang="ja-JP" dirty="0" smtClean="0">
                <a:solidFill>
                  <a:schemeClr val="bg1"/>
                </a:solidFill>
              </a:rPr>
              <a:t/>
            </a:r>
            <a:br>
              <a:rPr lang="en-US" altLang="ja-JP" dirty="0" smtClean="0">
                <a:solidFill>
                  <a:schemeClr val="bg1"/>
                </a:solidFill>
              </a:rPr>
            </a:br>
            <a:r>
              <a:rPr lang="ja-JP" altLang="en-US" sz="2700" dirty="0" smtClean="0">
                <a:solidFill>
                  <a:schemeClr val="bg1"/>
                </a:solidFill>
              </a:rPr>
              <a:t>（短期集中サービス</a:t>
            </a:r>
            <a:r>
              <a:rPr lang="ja-JP" altLang="en-US" sz="2700" dirty="0">
                <a:solidFill>
                  <a:schemeClr val="bg1"/>
                </a:solidFill>
              </a:rPr>
              <a:t>を介護</a:t>
            </a:r>
            <a:r>
              <a:rPr lang="ja-JP" altLang="en-US" sz="2700" dirty="0" smtClean="0">
                <a:solidFill>
                  <a:schemeClr val="bg1"/>
                </a:solidFill>
              </a:rPr>
              <a:t>給付、介護予防通所介護と</a:t>
            </a:r>
            <a:r>
              <a:rPr lang="ja-JP" altLang="en-US" sz="2700" dirty="0">
                <a:solidFill>
                  <a:schemeClr val="bg1"/>
                </a:solidFill>
              </a:rPr>
              <a:t>一体的に実施する場合）</a:t>
            </a:r>
            <a:endParaRPr kumimoji="1" lang="ja-JP" altLang="en-US" sz="2700" dirty="0">
              <a:solidFill>
                <a:schemeClr val="bg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34035871"/>
              </p:ext>
            </p:extLst>
          </p:nvPr>
        </p:nvGraphicFramePr>
        <p:xfrm>
          <a:off x="15212" y="1340769"/>
          <a:ext cx="9128789" cy="5322132"/>
        </p:xfrm>
        <a:graphic>
          <a:graphicData uri="http://schemas.openxmlformats.org/drawingml/2006/table">
            <a:tbl>
              <a:tblPr firstRow="1" bandRow="1">
                <a:tableStyleId>{5C22544A-7EE6-4342-B048-85BDC9FD1C3A}</a:tableStyleId>
              </a:tblPr>
              <a:tblGrid>
                <a:gridCol w="524340"/>
                <a:gridCol w="2160240"/>
                <a:gridCol w="6444209"/>
              </a:tblGrid>
              <a:tr h="690987">
                <a:tc>
                  <a:txBody>
                    <a:bodyPr/>
                    <a:lstStyle/>
                    <a:p>
                      <a:endParaRPr kumimoji="1" lang="ja-JP" altLang="en-US" dirty="0"/>
                    </a:p>
                  </a:txBody>
                  <a:tcPr/>
                </a:tc>
                <a:tc>
                  <a:txBody>
                    <a:bodyPr/>
                    <a:lstStyle/>
                    <a:p>
                      <a:r>
                        <a:rPr kumimoji="1" lang="ja-JP" altLang="en-US" dirty="0" smtClean="0"/>
                        <a:t>項目</a:t>
                      </a:r>
                      <a:endParaRPr kumimoji="1" lang="ja-JP" altLang="en-US" dirty="0"/>
                    </a:p>
                  </a:txBody>
                  <a:tcPr/>
                </a:tc>
                <a:tc>
                  <a:txBody>
                    <a:bodyPr/>
                    <a:lstStyle/>
                    <a:p>
                      <a:r>
                        <a:rPr kumimoji="1" lang="ja-JP" altLang="en-US" dirty="0" smtClean="0"/>
                        <a:t>内容</a:t>
                      </a:r>
                      <a:endParaRPr kumimoji="1" lang="ja-JP" altLang="en-US" dirty="0"/>
                    </a:p>
                  </a:txBody>
                  <a:tcPr/>
                </a:tc>
              </a:tr>
              <a:tr h="533148">
                <a:tc>
                  <a:txBody>
                    <a:bodyPr/>
                    <a:lstStyle/>
                    <a:p>
                      <a:pPr algn="ctr"/>
                      <a:endParaRPr kumimoji="1" lang="ja-JP" altLang="en-US" dirty="0"/>
                    </a:p>
                  </a:txBody>
                  <a:tcPr vert="eaVert"/>
                </a:tc>
                <a:tc>
                  <a:txBody>
                    <a:bodyPr/>
                    <a:lstStyle/>
                    <a:p>
                      <a:r>
                        <a:rPr kumimoji="1" lang="ja-JP" altLang="en-US" dirty="0" smtClean="0"/>
                        <a:t>要支援者等と要介護者に一体的にサービスを提供する場合の基準緩和策</a:t>
                      </a:r>
                      <a:endParaRPr kumimoji="1" lang="ja-JP" altLang="en-US" dirty="0"/>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要支援者等と要介護者を合わせた数で通所介護相当サービス（第１号通所事業）の基準を満たすこと。</a:t>
                      </a:r>
                    </a:p>
                    <a:p>
                      <a:endParaRPr kumimoji="1" lang="ja-JP" altLang="en-US" dirty="0"/>
                    </a:p>
                  </a:txBody>
                  <a:tcPr/>
                </a:tc>
              </a:tr>
              <a:tr h="280532">
                <a:tc>
                  <a:txBody>
                    <a:bodyPr/>
                    <a:lstStyle/>
                    <a:p>
                      <a:pPr algn="ctr"/>
                      <a:endParaRPr kumimoji="1" lang="ja-JP" altLang="en-US" dirty="0"/>
                    </a:p>
                  </a:txBody>
                  <a:tcPr vert="eaVert"/>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管理者</a:t>
                      </a:r>
                    </a:p>
                  </a:txBody>
                  <a:tcPr/>
                </a:tc>
                <a:tc>
                  <a:txBody>
                    <a:bodyPr/>
                    <a:lstStyle/>
                    <a:p>
                      <a:pPr marL="0" marR="0" indent="0" algn="l" defTabSz="914341" rtl="0" eaLnBrk="1" fontAlgn="auto" latinLnBrk="0" hangingPunct="1">
                        <a:lnSpc>
                          <a:spcPct val="100000"/>
                        </a:lnSpc>
                        <a:spcBef>
                          <a:spcPts val="0"/>
                        </a:spcBef>
                        <a:spcAft>
                          <a:spcPts val="0"/>
                        </a:spcAft>
                        <a:buClrTx/>
                        <a:buSzTx/>
                        <a:buFontTx/>
                        <a:buNone/>
                        <a:tabLst/>
                        <a:defRPr/>
                      </a:pPr>
                      <a:r>
                        <a:rPr kumimoji="1" lang="ja-JP" altLang="en-US" dirty="0" smtClean="0"/>
                        <a:t>常勤・専従１人以上（兼務可）</a:t>
                      </a:r>
                      <a:endParaRPr kumimoji="1" lang="ja-JP" altLang="en-US" dirty="0"/>
                    </a:p>
                  </a:txBody>
                  <a:tcPr/>
                </a:tc>
              </a:tr>
              <a:tr h="274812">
                <a:tc rowSpan="4">
                  <a:txBody>
                    <a:bodyPr/>
                    <a:lstStyle/>
                    <a:p>
                      <a:pPr algn="ctr"/>
                      <a:r>
                        <a:rPr kumimoji="1" lang="ja-JP" altLang="en-US" dirty="0" smtClean="0"/>
                        <a:t>従事者</a:t>
                      </a:r>
                      <a:endParaRPr kumimoji="1" lang="ja-JP" altLang="en-US" dirty="0"/>
                    </a:p>
                  </a:txBody>
                  <a:tcPr vert="eaVert"/>
                </a:tc>
                <a:tc>
                  <a:txBody>
                    <a:bodyPr/>
                    <a:lstStyle/>
                    <a:p>
                      <a:r>
                        <a:rPr kumimoji="1" lang="ja-JP" altLang="en-US" dirty="0" smtClean="0"/>
                        <a:t>生活相談員</a:t>
                      </a:r>
                      <a:endParaRPr kumimoji="1" lang="ja-JP" altLang="en-US" dirty="0"/>
                    </a:p>
                  </a:txBody>
                  <a:tcPr/>
                </a:tc>
                <a:tc>
                  <a:txBody>
                    <a:bodyPr/>
                    <a:lstStyle/>
                    <a:p>
                      <a:r>
                        <a:rPr kumimoji="1" lang="ja-JP" altLang="en-US" dirty="0" smtClean="0"/>
                        <a:t>専従１人以上、１人以上は常勤　</a:t>
                      </a:r>
                      <a:endParaRPr kumimoji="1" lang="ja-JP" altLang="en-US" dirty="0"/>
                    </a:p>
                  </a:txBody>
                  <a:tcPr/>
                </a:tc>
              </a:tr>
              <a:tr h="197084">
                <a:tc vMerge="1">
                  <a:txBody>
                    <a:bodyPr/>
                    <a:lstStyle/>
                    <a:p>
                      <a:endParaRPr kumimoji="1" lang="ja-JP" altLang="en-US" dirty="0"/>
                    </a:p>
                  </a:txBody>
                  <a:tcPr/>
                </a:tc>
                <a:tc>
                  <a:txBody>
                    <a:bodyPr/>
                    <a:lstStyle/>
                    <a:p>
                      <a:r>
                        <a:rPr kumimoji="1" lang="ja-JP" altLang="en-US" dirty="0" smtClean="0"/>
                        <a:t>看護職員</a:t>
                      </a:r>
                      <a:endParaRPr kumimoji="1" lang="en-US" altLang="ja-JP" dirty="0" smtClean="0"/>
                    </a:p>
                  </a:txBody>
                  <a:tcPr/>
                </a:tc>
                <a:tc>
                  <a:txBody>
                    <a:bodyPr/>
                    <a:lstStyle/>
                    <a:p>
                      <a:r>
                        <a:rPr kumimoji="1" lang="ja-JP" altLang="en-US" dirty="0" smtClean="0"/>
                        <a:t>専従１人以上</a:t>
                      </a:r>
                      <a:endParaRPr kumimoji="1" lang="ja-JP" altLang="en-US" dirty="0"/>
                    </a:p>
                  </a:txBody>
                  <a:tcPr/>
                </a:tc>
              </a:tr>
              <a:tr h="739623">
                <a:tc vMerge="1">
                  <a:txBody>
                    <a:bodyPr/>
                    <a:lstStyle/>
                    <a:p>
                      <a:endParaRPr kumimoji="1" lang="ja-JP" altLang="en-US" dirty="0"/>
                    </a:p>
                  </a:txBody>
                  <a:tcPr/>
                </a:tc>
                <a:tc>
                  <a:txBody>
                    <a:bodyPr/>
                    <a:lstStyle/>
                    <a:p>
                      <a:r>
                        <a:rPr kumimoji="1" lang="ja-JP" altLang="en-US" dirty="0" smtClean="0"/>
                        <a:t>介護職員</a:t>
                      </a:r>
                      <a:endParaRPr kumimoji="1" lang="en-US" altLang="ja-JP" dirty="0" smtClean="0"/>
                    </a:p>
                  </a:txBody>
                  <a:tcPr/>
                </a:tc>
                <a:tc>
                  <a:txBody>
                    <a:bodyPr/>
                    <a:lstStyle/>
                    <a:p>
                      <a:r>
                        <a:rPr kumimoji="1" lang="ja-JP" altLang="en-US" dirty="0" smtClean="0"/>
                        <a:t>～１５人：専従１人以上　１５人～：利用者１人に専従０．２人以上</a:t>
                      </a:r>
                      <a:endParaRPr kumimoji="1" lang="en-US" altLang="ja-JP" dirty="0" smtClean="0"/>
                    </a:p>
                    <a:p>
                      <a:r>
                        <a:rPr kumimoji="1" lang="ja-JP" altLang="en-US" dirty="0" smtClean="0"/>
                        <a:t>１人以上は常勤</a:t>
                      </a:r>
                      <a:endParaRPr kumimoji="1" lang="ja-JP" altLang="en-US" dirty="0"/>
                    </a:p>
                  </a:txBody>
                  <a:tcPr/>
                </a:tc>
              </a:tr>
              <a:tr h="332997">
                <a:tc vMerge="1">
                  <a:txBody>
                    <a:bodyPr/>
                    <a:lstStyle/>
                    <a:p>
                      <a:pPr algn="ctr"/>
                      <a:endParaRPr kumimoji="1" lang="ja-JP" altLang="en-US" dirty="0"/>
                    </a:p>
                  </a:txBody>
                  <a:tcPr vert="eaVert"/>
                </a:tc>
                <a:tc>
                  <a:txBody>
                    <a:bodyPr/>
                    <a:lstStyle/>
                    <a:p>
                      <a:r>
                        <a:rPr kumimoji="1" lang="ja-JP" altLang="en-US" dirty="0" smtClean="0"/>
                        <a:t>機能訓練指導員</a:t>
                      </a:r>
                      <a:endParaRPr kumimoji="1" lang="en-US" altLang="ja-JP" dirty="0" smtClean="0"/>
                    </a:p>
                  </a:txBody>
                  <a:tcPr/>
                </a:tc>
                <a:tc>
                  <a:txBody>
                    <a:bodyPr/>
                    <a:lstStyle/>
                    <a:p>
                      <a:r>
                        <a:rPr kumimoji="1" lang="ja-JP" altLang="en-US" dirty="0" smtClean="0"/>
                        <a:t>１人以上</a:t>
                      </a:r>
                      <a:endParaRPr kumimoji="1" lang="ja-JP" altLang="en-US" dirty="0"/>
                    </a:p>
                  </a:txBody>
                  <a:tcPr/>
                </a:tc>
              </a:tr>
              <a:tr h="1239762">
                <a:tc>
                  <a:txBody>
                    <a:bodyPr/>
                    <a:lstStyle/>
                    <a:p>
                      <a:pPr algn="ctr"/>
                      <a:r>
                        <a:rPr kumimoji="1" lang="ja-JP" altLang="en-US" dirty="0" smtClean="0"/>
                        <a:t>設備</a:t>
                      </a:r>
                      <a:endParaRPr kumimoji="1" lang="ja-JP" altLang="en-US" dirty="0"/>
                    </a:p>
                  </a:txBody>
                  <a:tcPr/>
                </a:tc>
                <a:tc gridSpan="2">
                  <a:txBody>
                    <a:bodyPr/>
                    <a:lstStyle/>
                    <a:p>
                      <a:r>
                        <a:rPr kumimoji="1" lang="ja-JP" altLang="en-US" dirty="0" smtClean="0"/>
                        <a:t>・食堂・機能訓練室（３㎡</a:t>
                      </a:r>
                      <a:r>
                        <a:rPr kumimoji="1" lang="en-US" altLang="ja-JP" dirty="0" smtClean="0"/>
                        <a:t>×</a:t>
                      </a:r>
                      <a:r>
                        <a:rPr kumimoji="1" lang="ja-JP" altLang="en-US" dirty="0" smtClean="0"/>
                        <a:t>利用定員以上）</a:t>
                      </a:r>
                      <a:endParaRPr kumimoji="1" lang="en-US" altLang="ja-JP" dirty="0" smtClean="0"/>
                    </a:p>
                    <a:p>
                      <a:r>
                        <a:rPr kumimoji="1" lang="ja-JP" altLang="en-US" dirty="0" smtClean="0"/>
                        <a:t>・静養室・相談室・事務室</a:t>
                      </a:r>
                      <a:endParaRPr kumimoji="1" lang="en-US" altLang="ja-JP" dirty="0" smtClean="0"/>
                    </a:p>
                    <a:p>
                      <a:r>
                        <a:rPr kumimoji="1" lang="ja-JP" altLang="en-US" dirty="0" smtClean="0"/>
                        <a:t>・消火設備その他非常災害に必要な設備</a:t>
                      </a:r>
                      <a:endParaRPr kumimoji="1" lang="en-US" altLang="ja-JP" dirty="0" smtClean="0"/>
                    </a:p>
                    <a:p>
                      <a:r>
                        <a:rPr kumimoji="1" lang="ja-JP" altLang="en-US" dirty="0" smtClean="0"/>
                        <a:t>・必要なその他の設備・備品</a:t>
                      </a:r>
                      <a:endParaRPr kumimoji="1" lang="ja-JP" altLang="en-US" dirty="0"/>
                    </a:p>
                  </a:txBody>
                  <a:tcPr/>
                </a:tc>
                <a:tc hMerge="1">
                  <a:txBody>
                    <a:bodyPr/>
                    <a:lstStyle/>
                    <a:p>
                      <a:endParaRPr kumimoji="1" lang="ja-JP" altLang="en-US" dirty="0"/>
                    </a:p>
                  </a:txBody>
                  <a:tcPr/>
                </a:tc>
              </a:tr>
            </a:tbl>
          </a:graphicData>
        </a:graphic>
      </p:graphicFrame>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22</a:t>
            </a:fld>
            <a:endParaRPr kumimoji="1" lang="ja-JP" altLang="en-US"/>
          </a:p>
        </p:txBody>
      </p:sp>
    </p:spTree>
    <p:extLst>
      <p:ext uri="{BB962C8B-B14F-4D97-AF65-F5344CB8AC3E}">
        <p14:creationId xmlns:p14="http://schemas.microsoft.com/office/powerpoint/2010/main" val="3436043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短期集中サービスの概要</a:t>
            </a:r>
            <a:endParaRPr kumimoji="1" lang="ja-JP" altLang="en-US" dirty="0">
              <a:solidFill>
                <a:schemeClr val="bg1"/>
              </a:solidFill>
            </a:endParaRPr>
          </a:p>
        </p:txBody>
      </p:sp>
      <p:sp>
        <p:nvSpPr>
          <p:cNvPr id="25" name="コンテンツ プレースホルダー 2"/>
          <p:cNvSpPr>
            <a:spLocks noGrp="1"/>
          </p:cNvSpPr>
          <p:nvPr>
            <p:ph idx="1"/>
          </p:nvPr>
        </p:nvSpPr>
        <p:spPr>
          <a:xfrm>
            <a:off x="0" y="1124744"/>
            <a:ext cx="9144000" cy="1440160"/>
          </a:xfrm>
        </p:spPr>
        <p:txBody>
          <a:bodyPr>
            <a:normAutofit/>
          </a:bodyPr>
          <a:lstStyle/>
          <a:p>
            <a:pPr marL="0" indent="0">
              <a:buNone/>
            </a:pPr>
            <a:r>
              <a:rPr lang="ja-JP" altLang="en-US" sz="2000" dirty="0" smtClean="0"/>
              <a:t>○短期集中予防サービスに</a:t>
            </a:r>
            <a:r>
              <a:rPr lang="ja-JP" altLang="en-US" sz="2000" dirty="0"/>
              <a:t>ついては、身体機能等の低下がみられるが、短期間（３～６か月）に集中的な支援により改善が見込まれる方を対象に保健・医療の専門職により提供される訪問又は通所型のサービスとなる。</a:t>
            </a:r>
            <a:endParaRPr lang="en-US" altLang="ja-JP" sz="2000" dirty="0"/>
          </a:p>
        </p:txBody>
      </p:sp>
      <p:graphicFrame>
        <p:nvGraphicFramePr>
          <p:cNvPr id="4" name="表 3"/>
          <p:cNvGraphicFramePr>
            <a:graphicFrameLocks noGrp="1"/>
          </p:cNvGraphicFramePr>
          <p:nvPr>
            <p:extLst>
              <p:ext uri="{D42A27DB-BD31-4B8C-83A1-F6EECF244321}">
                <p14:modId xmlns:p14="http://schemas.microsoft.com/office/powerpoint/2010/main" val="1186549821"/>
              </p:ext>
            </p:extLst>
          </p:nvPr>
        </p:nvGraphicFramePr>
        <p:xfrm>
          <a:off x="35496" y="2127840"/>
          <a:ext cx="9036496" cy="4632960"/>
        </p:xfrm>
        <a:graphic>
          <a:graphicData uri="http://schemas.openxmlformats.org/drawingml/2006/table">
            <a:tbl>
              <a:tblPr firstRow="1" bandRow="1">
                <a:tableStyleId>{5940675A-B579-460E-94D1-54222C63F5DA}</a:tableStyleId>
              </a:tblPr>
              <a:tblGrid>
                <a:gridCol w="1314398"/>
                <a:gridCol w="3943200"/>
                <a:gridCol w="3778898"/>
              </a:tblGrid>
              <a:tr h="293048">
                <a:tc>
                  <a:txBody>
                    <a:bodyPr/>
                    <a:lstStyle/>
                    <a:p>
                      <a:r>
                        <a:rPr kumimoji="1" lang="ja-JP" altLang="en-US" sz="1600" dirty="0" smtClean="0"/>
                        <a:t>種別</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訪問型短期集中予防サービス</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通所型短期集中予防サービス</a:t>
                      </a:r>
                      <a:endParaRPr kumimoji="1" lang="ja-JP" altLang="en-US" sz="1600" dirty="0"/>
                    </a:p>
                  </a:txBody>
                  <a:tcPr/>
                </a:tc>
              </a:tr>
              <a:tr h="561582">
                <a:tc>
                  <a:txBody>
                    <a:bodyPr/>
                    <a:lstStyle/>
                    <a:p>
                      <a:r>
                        <a:rPr kumimoji="1" lang="ja-JP" altLang="en-US" sz="1600" dirty="0" smtClean="0"/>
                        <a:t>概要</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理学療法士による訪問指導</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運動器の機能向上を目的としたプログラムの実施</a:t>
                      </a:r>
                      <a:endParaRPr kumimoji="1" lang="ja-JP" altLang="en-US" sz="1600" dirty="0"/>
                    </a:p>
                  </a:txBody>
                  <a:tcPr/>
                </a:tc>
              </a:tr>
              <a:tr h="1743860">
                <a:tc>
                  <a:txBody>
                    <a:bodyPr/>
                    <a:lstStyle/>
                    <a:p>
                      <a:r>
                        <a:rPr kumimoji="1" lang="ja-JP" altLang="en-US" sz="1600" dirty="0" smtClean="0"/>
                        <a:t>対象者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・体力の改善に向けた支援が必要な人で屋内歩行が不安定な人</a:t>
                      </a:r>
                      <a:endParaRPr kumimoji="1" lang="en-US" altLang="ja-JP" sz="1600" dirty="0" smtClean="0"/>
                    </a:p>
                    <a:p>
                      <a:r>
                        <a:rPr kumimoji="1" lang="ja-JP" altLang="en-US" sz="1600" dirty="0" smtClean="0"/>
                        <a:t>・日常生活動作（ＡＤＬ）や手段的日常生活動作（ＩＡＤＬ）の改善に向けた支援が必要な人</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・病気やけがにより一時的に状態が低下した人や加齢に伴う衰えにより状態が低下した人</a:t>
                      </a:r>
                      <a:endParaRPr kumimoji="1" lang="en-US" altLang="ja-JP" sz="1600" dirty="0" smtClean="0"/>
                    </a:p>
                    <a:p>
                      <a:r>
                        <a:rPr kumimoji="1" lang="ja-JP" altLang="en-US" sz="1600" dirty="0" smtClean="0"/>
                        <a:t>・体力の改善に向けた支援が必要な人</a:t>
                      </a:r>
                      <a:endParaRPr kumimoji="1" lang="en-US" altLang="ja-JP" sz="1600" dirty="0" smtClean="0"/>
                    </a:p>
                    <a:p>
                      <a:r>
                        <a:rPr kumimoji="1" lang="ja-JP" altLang="en-US" sz="1600" dirty="0" smtClean="0"/>
                        <a:t>・短期間集中的に専門的な支援を実施することにより生活機能維持、拡大が見込める人</a:t>
                      </a:r>
                      <a:endParaRPr kumimoji="1" lang="en-US" altLang="ja-JP" sz="1600" dirty="0" smtClean="0"/>
                    </a:p>
                  </a:txBody>
                  <a:tcPr/>
                </a:tc>
              </a:tr>
              <a:tr h="325126">
                <a:tc>
                  <a:txBody>
                    <a:bodyPr/>
                    <a:lstStyle/>
                    <a:p>
                      <a:r>
                        <a:rPr kumimoji="1" lang="ja-JP" altLang="en-US" sz="1600" dirty="0" smtClean="0"/>
                        <a:t>実施方法</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指定</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指定</a:t>
                      </a:r>
                      <a:endParaRPr kumimoji="1" lang="ja-JP" altLang="en-US" sz="1600" dirty="0"/>
                    </a:p>
                  </a:txBody>
                  <a:tcPr/>
                </a:tc>
              </a:tr>
              <a:tr h="561582">
                <a:tc>
                  <a:txBody>
                    <a:bodyPr/>
                    <a:lstStyle/>
                    <a:p>
                      <a:r>
                        <a:rPr kumimoji="1" lang="ja-JP" altLang="en-US" sz="1600" dirty="0" smtClean="0"/>
                        <a:t>サービス</a:t>
                      </a:r>
                      <a:endParaRPr kumimoji="1" lang="en-US" altLang="ja-JP" sz="1600" dirty="0" smtClean="0"/>
                    </a:p>
                    <a:p>
                      <a:r>
                        <a:rPr kumimoji="1" lang="ja-JP" altLang="en-US" sz="1600" dirty="0" smtClean="0"/>
                        <a:t>提供者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理学療法士</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通所介護事業所</a:t>
                      </a:r>
                      <a:endParaRPr kumimoji="1" lang="ja-JP" altLang="en-US" sz="1600" dirty="0"/>
                    </a:p>
                  </a:txBody>
                  <a:tcPr/>
                </a:tc>
              </a:tr>
              <a:tr h="335279">
                <a:tc>
                  <a:txBody>
                    <a:bodyPr/>
                    <a:lstStyle/>
                    <a:p>
                      <a:r>
                        <a:rPr kumimoji="1" lang="ja-JP" altLang="en-US" sz="1600" dirty="0" smtClean="0"/>
                        <a:t>提供回数</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週１回を限度</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週１回３時間を限度</a:t>
                      </a:r>
                      <a:endParaRPr kumimoji="1" lang="ja-JP" altLang="en-US" sz="1600" dirty="0"/>
                    </a:p>
                  </a:txBody>
                  <a:tcPr/>
                </a:tc>
              </a:tr>
              <a:tr h="335279">
                <a:tc>
                  <a:txBody>
                    <a:bodyPr/>
                    <a:lstStyle/>
                    <a:p>
                      <a:r>
                        <a:rPr kumimoji="1" lang="ja-JP" altLang="en-US" sz="1600" dirty="0" smtClean="0"/>
                        <a:t>利用者負担</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１割負担</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１割負担</a:t>
                      </a:r>
                      <a:endParaRPr kumimoji="1" lang="ja-JP" altLang="en-US" sz="1600" dirty="0"/>
                    </a:p>
                  </a:txBody>
                  <a:tcPr/>
                </a:tc>
              </a:tr>
              <a:tr h="335279">
                <a:tc>
                  <a:txBody>
                    <a:bodyPr/>
                    <a:lstStyle/>
                    <a:p>
                      <a:r>
                        <a:rPr kumimoji="1" lang="ja-JP" altLang="en-US" sz="1600" dirty="0" smtClean="0"/>
                        <a:t>その他</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送迎あり</a:t>
                      </a:r>
                      <a:endParaRPr kumimoji="1" lang="ja-JP" altLang="en-US" sz="1600"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23</a:t>
            </a:fld>
            <a:endParaRPr kumimoji="1" lang="ja-JP" altLang="en-US"/>
          </a:p>
        </p:txBody>
      </p:sp>
    </p:spTree>
    <p:extLst>
      <p:ext uri="{BB962C8B-B14F-4D97-AF65-F5344CB8AC3E}">
        <p14:creationId xmlns:p14="http://schemas.microsoft.com/office/powerpoint/2010/main" val="27012094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短期集中サービスの</a:t>
            </a:r>
            <a:r>
              <a:rPr lang="ja-JP" altLang="en-US" dirty="0" smtClean="0">
                <a:solidFill>
                  <a:schemeClr val="bg1"/>
                </a:solidFill>
              </a:rPr>
              <a:t>概要②</a:t>
            </a:r>
            <a:endParaRPr kumimoji="1" lang="ja-JP" altLang="en-US" dirty="0">
              <a:solidFill>
                <a:schemeClr val="bg1"/>
              </a:solidFill>
            </a:endParaRPr>
          </a:p>
        </p:txBody>
      </p:sp>
      <p:sp>
        <p:nvSpPr>
          <p:cNvPr id="25" name="コンテンツ プレースホルダー 2"/>
          <p:cNvSpPr>
            <a:spLocks noGrp="1"/>
          </p:cNvSpPr>
          <p:nvPr>
            <p:ph idx="1"/>
          </p:nvPr>
        </p:nvSpPr>
        <p:spPr>
          <a:xfrm>
            <a:off x="144016" y="1340768"/>
            <a:ext cx="7164288" cy="720080"/>
          </a:xfrm>
        </p:spPr>
        <p:txBody>
          <a:bodyPr>
            <a:noAutofit/>
          </a:bodyPr>
          <a:lstStyle/>
          <a:p>
            <a:pPr marL="0" indent="0">
              <a:buNone/>
            </a:pPr>
            <a:r>
              <a:rPr lang="ja-JP" altLang="en-US" dirty="0" smtClean="0"/>
              <a:t>○サービスを実施する専門職の要件</a:t>
            </a:r>
            <a:endParaRPr lang="en-US" altLang="ja-JP" dirty="0"/>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24</a:t>
            </a:fld>
            <a:endParaRPr kumimoji="1" lang="ja-JP" altLang="en-US"/>
          </a:p>
        </p:txBody>
      </p:sp>
      <p:sp>
        <p:nvSpPr>
          <p:cNvPr id="6" name="コンテンツ プレースホルダー 2"/>
          <p:cNvSpPr txBox="1">
            <a:spLocks/>
          </p:cNvSpPr>
          <p:nvPr/>
        </p:nvSpPr>
        <p:spPr>
          <a:xfrm>
            <a:off x="144016" y="1988840"/>
            <a:ext cx="8892480" cy="4392488"/>
          </a:xfrm>
          <a:prstGeom prst="rect">
            <a:avLst/>
          </a:prstGeom>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altLang="ja-JP" dirty="0" smtClean="0"/>
              <a:t>【</a:t>
            </a:r>
            <a:r>
              <a:rPr lang="ja-JP" altLang="en-US" dirty="0" smtClean="0"/>
              <a:t>訪問型短期集中サービス</a:t>
            </a:r>
            <a:r>
              <a:rPr lang="en-US" altLang="ja-JP" dirty="0" smtClean="0"/>
              <a:t>】</a:t>
            </a:r>
          </a:p>
          <a:p>
            <a:r>
              <a:rPr lang="ja-JP" altLang="en-US" dirty="0" smtClean="0"/>
              <a:t>理学療法士、作業療法士、言語聴覚士</a:t>
            </a:r>
            <a:endParaRPr lang="en-US" altLang="ja-JP" dirty="0" smtClean="0"/>
          </a:p>
          <a:p>
            <a:pPr marL="0" indent="0">
              <a:buNone/>
            </a:pPr>
            <a:endParaRPr lang="en-US" altLang="ja-JP" dirty="0" smtClean="0"/>
          </a:p>
          <a:p>
            <a:pPr marL="0" indent="0">
              <a:buNone/>
            </a:pPr>
            <a:r>
              <a:rPr lang="en-US" altLang="ja-JP" dirty="0" smtClean="0"/>
              <a:t>【</a:t>
            </a:r>
            <a:r>
              <a:rPr lang="ja-JP" altLang="en-US" dirty="0" smtClean="0"/>
              <a:t>通所型短期集中サービス</a:t>
            </a:r>
            <a:r>
              <a:rPr lang="en-US" altLang="ja-JP" dirty="0" smtClean="0"/>
              <a:t>】</a:t>
            </a:r>
          </a:p>
          <a:p>
            <a:r>
              <a:rPr lang="ja-JP" altLang="en-US" dirty="0"/>
              <a:t>専ら機能訓練指導員の職務に従事する理学療法士、作業療法士、言語聴覚士、看護職員、柔道整復師又はあん摩マッサージ師を１名配置していること。</a:t>
            </a:r>
            <a:endParaRPr lang="en-US" altLang="ja-JP" dirty="0"/>
          </a:p>
        </p:txBody>
      </p:sp>
    </p:spTree>
    <p:extLst>
      <p:ext uri="{BB962C8B-B14F-4D97-AF65-F5344CB8AC3E}">
        <p14:creationId xmlns:p14="http://schemas.microsoft.com/office/powerpoint/2010/main" val="1413958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短期集中サービスの</a:t>
            </a:r>
            <a:r>
              <a:rPr lang="ja-JP" altLang="en-US" dirty="0" smtClean="0">
                <a:solidFill>
                  <a:schemeClr val="bg1"/>
                </a:solidFill>
              </a:rPr>
              <a:t>概要③</a:t>
            </a:r>
            <a:endParaRPr kumimoji="1" lang="ja-JP" altLang="en-US" dirty="0">
              <a:solidFill>
                <a:schemeClr val="bg1"/>
              </a:solidFill>
            </a:endParaRPr>
          </a:p>
        </p:txBody>
      </p:sp>
      <p:sp>
        <p:nvSpPr>
          <p:cNvPr id="25" name="コンテンツ プレースホルダー 2"/>
          <p:cNvSpPr>
            <a:spLocks noGrp="1"/>
          </p:cNvSpPr>
          <p:nvPr>
            <p:ph idx="1"/>
          </p:nvPr>
        </p:nvSpPr>
        <p:spPr>
          <a:xfrm>
            <a:off x="144016" y="1340768"/>
            <a:ext cx="7164288" cy="720080"/>
          </a:xfrm>
        </p:spPr>
        <p:txBody>
          <a:bodyPr>
            <a:noAutofit/>
          </a:bodyPr>
          <a:lstStyle/>
          <a:p>
            <a:pPr marL="0" indent="0">
              <a:buNone/>
            </a:pPr>
            <a:r>
              <a:rPr lang="ja-JP" altLang="en-US" dirty="0" smtClean="0"/>
              <a:t>○サービスの提供回数・期間</a:t>
            </a:r>
            <a:endParaRPr lang="en-US" altLang="ja-JP" dirty="0"/>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25</a:t>
            </a:fld>
            <a:endParaRPr kumimoji="1" lang="ja-JP" altLang="en-US"/>
          </a:p>
        </p:txBody>
      </p:sp>
      <p:sp>
        <p:nvSpPr>
          <p:cNvPr id="6" name="コンテンツ プレースホルダー 2"/>
          <p:cNvSpPr txBox="1">
            <a:spLocks/>
          </p:cNvSpPr>
          <p:nvPr/>
        </p:nvSpPr>
        <p:spPr>
          <a:xfrm>
            <a:off x="144016" y="1988840"/>
            <a:ext cx="8892480" cy="4392488"/>
          </a:xfrm>
          <a:prstGeom prst="rect">
            <a:avLst/>
          </a:prstGeom>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dirty="0" smtClean="0"/>
              <a:t>サービス提供回数は、年に１回（原則３か月）を限度とします。</a:t>
            </a:r>
            <a:endParaRPr lang="en-US" altLang="ja-JP" dirty="0" smtClean="0"/>
          </a:p>
          <a:p>
            <a:endParaRPr lang="en-US" altLang="ja-JP" dirty="0" smtClean="0"/>
          </a:p>
          <a:p>
            <a:r>
              <a:rPr lang="ja-JP" altLang="en-US" dirty="0" smtClean="0"/>
              <a:t>１クール（３か月）後にモニタリング・評価の結果、再１クール（３か月）サービス提供を継続することで、改善につながる場合は、最大で６か月の利用を可能とします。</a:t>
            </a:r>
            <a:endParaRPr lang="en-US" altLang="ja-JP" dirty="0"/>
          </a:p>
        </p:txBody>
      </p:sp>
    </p:spTree>
    <p:extLst>
      <p:ext uri="{BB962C8B-B14F-4D97-AF65-F5344CB8AC3E}">
        <p14:creationId xmlns:p14="http://schemas.microsoft.com/office/powerpoint/2010/main" val="8471363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smtClean="0">
                <a:solidFill>
                  <a:schemeClr val="bg1"/>
                </a:solidFill>
              </a:rPr>
              <a:t>訪問型短期集中サービスの単位・単価</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26</a:t>
            </a:fld>
            <a:endParaRPr kumimoji="1" lang="ja-JP" altLang="en-US"/>
          </a:p>
        </p:txBody>
      </p:sp>
      <p:sp>
        <p:nvSpPr>
          <p:cNvPr id="3" name="コンテンツ プレースホルダー 2"/>
          <p:cNvSpPr>
            <a:spLocks noGrp="1"/>
          </p:cNvSpPr>
          <p:nvPr>
            <p:ph idx="1"/>
          </p:nvPr>
        </p:nvSpPr>
        <p:spPr>
          <a:xfrm>
            <a:off x="467544" y="1556792"/>
            <a:ext cx="8352928" cy="4680519"/>
          </a:xfrm>
        </p:spPr>
        <p:txBody>
          <a:bodyPr>
            <a:noAutofit/>
          </a:bodyPr>
          <a:lstStyle/>
          <a:p>
            <a:r>
              <a:rPr lang="ja-JP" altLang="en-US" dirty="0" smtClean="0"/>
              <a:t>サービス</a:t>
            </a:r>
            <a:r>
              <a:rPr lang="ja-JP" altLang="en-US" dirty="0"/>
              <a:t>提供開始から</a:t>
            </a:r>
            <a:r>
              <a:rPr lang="ja-JP" altLang="en-US" dirty="0" smtClean="0"/>
              <a:t>１か月間</a:t>
            </a:r>
            <a:endParaRPr lang="en-US" altLang="ja-JP" dirty="0" smtClean="0"/>
          </a:p>
          <a:p>
            <a:pPr marL="0" indent="0">
              <a:buNone/>
            </a:pPr>
            <a:r>
              <a:rPr lang="ja-JP" altLang="en-US" dirty="0" smtClean="0"/>
              <a:t>　　１回あたり（６０分）　　１，１０６単位</a:t>
            </a:r>
            <a:endParaRPr lang="en-US" altLang="ja-JP" dirty="0" smtClean="0"/>
          </a:p>
          <a:p>
            <a:pPr marL="0" indent="0">
              <a:buNone/>
            </a:pPr>
            <a:r>
              <a:rPr lang="ja-JP" altLang="en-US" dirty="0"/>
              <a:t>　</a:t>
            </a:r>
            <a:r>
              <a:rPr lang="ja-JP" altLang="en-US" dirty="0" smtClean="0"/>
              <a:t>　　　　　　　　　　　　　　（１１，４２４円</a:t>
            </a:r>
            <a:r>
              <a:rPr lang="ja-JP" altLang="en-US" dirty="0" smtClean="0"/>
              <a:t>）</a:t>
            </a:r>
            <a:endParaRPr lang="en-US" altLang="ja-JP" dirty="0" smtClean="0"/>
          </a:p>
          <a:p>
            <a:r>
              <a:rPr lang="ja-JP" altLang="en-US" dirty="0" smtClean="0"/>
              <a:t>サービス</a:t>
            </a:r>
            <a:r>
              <a:rPr lang="ja-JP" altLang="en-US" dirty="0"/>
              <a:t>提供開始２か月目から３か月目</a:t>
            </a:r>
            <a:r>
              <a:rPr lang="ja-JP" altLang="en-US" dirty="0" smtClean="0"/>
              <a:t>まで　　１回あたり（４０分）</a:t>
            </a:r>
            <a:r>
              <a:rPr lang="ja-JP" altLang="en-US" dirty="0"/>
              <a:t>	</a:t>
            </a:r>
            <a:r>
              <a:rPr lang="ja-JP" altLang="en-US" dirty="0" smtClean="0"/>
              <a:t>　　８０４単位</a:t>
            </a:r>
            <a:endParaRPr lang="en-US" altLang="ja-JP" dirty="0" smtClean="0"/>
          </a:p>
          <a:p>
            <a:pPr marL="0" indent="0">
              <a:buNone/>
            </a:pPr>
            <a:r>
              <a:rPr lang="ja-JP" altLang="en-US" dirty="0" smtClean="0"/>
              <a:t>　　　　　　　　　　　　　　　　（８，３０５円</a:t>
            </a:r>
            <a:r>
              <a:rPr lang="ja-JP" altLang="en-US" dirty="0" smtClean="0"/>
              <a:t>）</a:t>
            </a:r>
            <a:endParaRPr lang="en-US" altLang="ja-JP" dirty="0"/>
          </a:p>
          <a:p>
            <a:r>
              <a:rPr lang="ja-JP" altLang="en-US" dirty="0" smtClean="0"/>
              <a:t>単価は、訪問型１０．３３円</a:t>
            </a:r>
            <a:endParaRPr lang="ja-JP" altLang="en-US" dirty="0"/>
          </a:p>
          <a:p>
            <a:endParaRPr kumimoji="1" lang="ja-JP" altLang="en-US" dirty="0"/>
          </a:p>
        </p:txBody>
      </p:sp>
    </p:spTree>
    <p:extLst>
      <p:ext uri="{BB962C8B-B14F-4D97-AF65-F5344CB8AC3E}">
        <p14:creationId xmlns:p14="http://schemas.microsoft.com/office/powerpoint/2010/main" val="11329658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a:solidFill>
                  <a:schemeClr val="bg1"/>
                </a:solidFill>
              </a:rPr>
              <a:t>通所</a:t>
            </a:r>
            <a:r>
              <a:rPr lang="ja-JP" altLang="en-US" dirty="0" smtClean="0">
                <a:solidFill>
                  <a:schemeClr val="bg1"/>
                </a:solidFill>
              </a:rPr>
              <a:t>型短期集中サービスの単位・</a:t>
            </a:r>
            <a:r>
              <a:rPr lang="ja-JP" altLang="en-US" dirty="0" smtClean="0">
                <a:solidFill>
                  <a:schemeClr val="bg1"/>
                </a:solidFill>
              </a:rPr>
              <a:t>単価①</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27</a:t>
            </a:fld>
            <a:endParaRPr kumimoji="1" lang="ja-JP" altLang="en-US"/>
          </a:p>
        </p:txBody>
      </p:sp>
      <p:sp>
        <p:nvSpPr>
          <p:cNvPr id="3" name="コンテンツ プレースホルダー 2"/>
          <p:cNvSpPr>
            <a:spLocks noGrp="1"/>
          </p:cNvSpPr>
          <p:nvPr>
            <p:ph idx="1"/>
          </p:nvPr>
        </p:nvSpPr>
        <p:spPr>
          <a:xfrm>
            <a:off x="467544" y="1556792"/>
            <a:ext cx="8229600" cy="4608512"/>
          </a:xfrm>
        </p:spPr>
        <p:txBody>
          <a:bodyPr>
            <a:normAutofit lnSpcReduction="10000"/>
          </a:bodyPr>
          <a:lstStyle/>
          <a:p>
            <a:r>
              <a:rPr lang="ja-JP" altLang="en-US" dirty="0" smtClean="0"/>
              <a:t>単位　１回あたり（６０分）　　１５８</a:t>
            </a:r>
            <a:r>
              <a:rPr lang="ja-JP" altLang="en-US" dirty="0" smtClean="0"/>
              <a:t>単位</a:t>
            </a:r>
            <a:endParaRPr lang="en-US" altLang="ja-JP" dirty="0" smtClean="0"/>
          </a:p>
          <a:p>
            <a:r>
              <a:rPr lang="ja-JP" altLang="en-US" dirty="0" smtClean="0"/>
              <a:t>単価</a:t>
            </a:r>
            <a:r>
              <a:rPr lang="ja-JP" altLang="en-US" dirty="0"/>
              <a:t>　</a:t>
            </a:r>
            <a:r>
              <a:rPr lang="ja-JP" altLang="en-US" dirty="0" smtClean="0"/>
              <a:t>１０．２７円</a:t>
            </a:r>
            <a:endParaRPr lang="en-US" altLang="ja-JP" dirty="0" smtClean="0"/>
          </a:p>
          <a:p>
            <a:r>
              <a:rPr lang="ja-JP" altLang="en-US" dirty="0" smtClean="0"/>
              <a:t>１，６２２円</a:t>
            </a:r>
            <a:endParaRPr lang="en-US" altLang="ja-JP" dirty="0" smtClean="0"/>
          </a:p>
          <a:p>
            <a:r>
              <a:rPr lang="ja-JP" altLang="en-US" dirty="0" smtClean="0"/>
              <a:t>提供回数の限度</a:t>
            </a:r>
            <a:endParaRPr lang="en-US" altLang="ja-JP" dirty="0" smtClean="0"/>
          </a:p>
          <a:p>
            <a:pPr marL="0" indent="0">
              <a:buNone/>
            </a:pPr>
            <a:r>
              <a:rPr lang="ja-JP" altLang="en-US" dirty="0"/>
              <a:t>　</a:t>
            </a:r>
            <a:r>
              <a:rPr lang="ja-JP" altLang="en-US" u="sng" dirty="0" smtClean="0"/>
              <a:t>週１回３時間を限度とする。</a:t>
            </a:r>
            <a:endParaRPr lang="en-US" altLang="ja-JP" u="sng" dirty="0" smtClean="0"/>
          </a:p>
          <a:p>
            <a:pPr marL="0" indent="0">
              <a:buNone/>
            </a:pPr>
            <a:r>
              <a:rPr lang="ja-JP" altLang="en-US" dirty="0"/>
              <a:t>　</a:t>
            </a:r>
            <a:r>
              <a:rPr lang="ja-JP" altLang="en-US" dirty="0" smtClean="0"/>
              <a:t>サービスの提供時間は、</a:t>
            </a:r>
            <a:endParaRPr lang="en-US" altLang="ja-JP" dirty="0" smtClean="0"/>
          </a:p>
          <a:p>
            <a:pPr marL="0" indent="0">
              <a:buNone/>
            </a:pPr>
            <a:r>
              <a:rPr lang="ja-JP" altLang="en-US" dirty="0" smtClean="0"/>
              <a:t>　１時間を１区分として事業者の</a:t>
            </a:r>
            <a:endParaRPr lang="en-US" altLang="ja-JP" dirty="0" smtClean="0"/>
          </a:p>
          <a:p>
            <a:pPr marL="0" indent="0">
              <a:buNone/>
            </a:pPr>
            <a:r>
              <a:rPr lang="ja-JP" altLang="en-US" dirty="0"/>
              <a:t>　</a:t>
            </a:r>
            <a:r>
              <a:rPr lang="ja-JP" altLang="en-US" dirty="0" smtClean="0"/>
              <a:t>判断で決めることを可能とします。</a:t>
            </a:r>
            <a:endParaRPr lang="en-US" altLang="ja-JP" dirty="0" smtClean="0"/>
          </a:p>
        </p:txBody>
      </p:sp>
    </p:spTree>
    <p:extLst>
      <p:ext uri="{BB962C8B-B14F-4D97-AF65-F5344CB8AC3E}">
        <p14:creationId xmlns:p14="http://schemas.microsoft.com/office/powerpoint/2010/main" val="38268740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lang="ja-JP" altLang="en-US" dirty="0">
                <a:solidFill>
                  <a:schemeClr val="bg1"/>
                </a:solidFill>
              </a:rPr>
              <a:t>通所</a:t>
            </a:r>
            <a:r>
              <a:rPr lang="ja-JP" altLang="en-US" dirty="0" smtClean="0">
                <a:solidFill>
                  <a:schemeClr val="bg1"/>
                </a:solidFill>
              </a:rPr>
              <a:t>型短期集中サービスの単位・</a:t>
            </a:r>
            <a:r>
              <a:rPr lang="ja-JP" altLang="en-US" dirty="0" smtClean="0">
                <a:solidFill>
                  <a:schemeClr val="bg1"/>
                </a:solidFill>
              </a:rPr>
              <a:t>単価②</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28</a:t>
            </a:fld>
            <a:endParaRPr kumimoji="1" lang="ja-JP" altLang="en-US"/>
          </a:p>
        </p:txBody>
      </p:sp>
      <p:sp>
        <p:nvSpPr>
          <p:cNvPr id="3" name="コンテンツ プレースホルダー 2"/>
          <p:cNvSpPr>
            <a:spLocks noGrp="1"/>
          </p:cNvSpPr>
          <p:nvPr>
            <p:ph idx="1"/>
          </p:nvPr>
        </p:nvSpPr>
        <p:spPr>
          <a:xfrm>
            <a:off x="467544" y="1412776"/>
            <a:ext cx="8229600" cy="4752528"/>
          </a:xfrm>
        </p:spPr>
        <p:txBody>
          <a:bodyPr>
            <a:normAutofit/>
          </a:bodyPr>
          <a:lstStyle/>
          <a:p>
            <a:pPr marL="0" indent="0">
              <a:buNone/>
            </a:pPr>
            <a:r>
              <a:rPr lang="en-US" altLang="ja-JP" dirty="0" smtClean="0"/>
              <a:t>【</a:t>
            </a:r>
            <a:r>
              <a:rPr lang="ja-JP" altLang="en-US" dirty="0" smtClean="0"/>
              <a:t>提供時間の例示</a:t>
            </a:r>
            <a:r>
              <a:rPr lang="en-US" altLang="ja-JP" dirty="0" smtClean="0"/>
              <a:t>】</a:t>
            </a:r>
          </a:p>
          <a:p>
            <a:pPr marL="0" indent="0">
              <a:buNone/>
            </a:pPr>
            <a:r>
              <a:rPr lang="ja-JP" altLang="en-US" dirty="0" smtClean="0"/>
              <a:t>例えば</a:t>
            </a:r>
            <a:endParaRPr lang="en-US" altLang="ja-JP" dirty="0" smtClean="0"/>
          </a:p>
          <a:p>
            <a:r>
              <a:rPr lang="ja-JP" altLang="en-US" dirty="0" smtClean="0"/>
              <a:t>Ａ事業所の場合</a:t>
            </a:r>
            <a:endParaRPr lang="en-US" altLang="ja-JP" dirty="0" smtClean="0"/>
          </a:p>
          <a:p>
            <a:pPr marL="0" indent="0">
              <a:buNone/>
            </a:pPr>
            <a:r>
              <a:rPr lang="ja-JP" altLang="en-US" dirty="0"/>
              <a:t>　</a:t>
            </a:r>
            <a:r>
              <a:rPr lang="ja-JP" altLang="en-US" dirty="0" smtClean="0"/>
              <a:t>週</a:t>
            </a:r>
            <a:r>
              <a:rPr lang="ja-JP" altLang="en-US" dirty="0" smtClean="0"/>
              <a:t>１回３時間</a:t>
            </a:r>
            <a:r>
              <a:rPr lang="en-US" altLang="ja-JP" dirty="0" smtClean="0"/>
              <a:t>×</a:t>
            </a:r>
            <a:r>
              <a:rPr lang="ja-JP" altLang="en-US" dirty="0" smtClean="0"/>
              <a:t>４週でサービスを提供</a:t>
            </a:r>
            <a:endParaRPr lang="en-US" altLang="ja-JP" dirty="0" smtClean="0"/>
          </a:p>
          <a:p>
            <a:r>
              <a:rPr lang="ja-JP" altLang="en-US" dirty="0" smtClean="0"/>
              <a:t>Ｂ事業所の場合</a:t>
            </a:r>
            <a:endParaRPr lang="en-US" altLang="ja-JP" dirty="0" smtClean="0"/>
          </a:p>
          <a:p>
            <a:pPr marL="0" indent="0">
              <a:buNone/>
            </a:pPr>
            <a:r>
              <a:rPr lang="ja-JP" altLang="en-US" dirty="0" smtClean="0"/>
              <a:t>　週３回１時間</a:t>
            </a:r>
            <a:r>
              <a:rPr lang="en-US" altLang="ja-JP" dirty="0" smtClean="0"/>
              <a:t>×</a:t>
            </a:r>
            <a:r>
              <a:rPr lang="ja-JP" altLang="en-US" dirty="0" smtClean="0"/>
              <a:t>４週でサービスを提供</a:t>
            </a:r>
            <a:endParaRPr lang="en-US" altLang="ja-JP" dirty="0" smtClean="0"/>
          </a:p>
          <a:p>
            <a:pPr marL="0" indent="0">
              <a:buNone/>
            </a:pPr>
            <a:r>
              <a:rPr lang="ja-JP" altLang="en-US" dirty="0" smtClean="0"/>
              <a:t>　</a:t>
            </a:r>
            <a:r>
              <a:rPr lang="en-US" altLang="ja-JP" u="sng" dirty="0" smtClean="0"/>
              <a:t>※</a:t>
            </a:r>
            <a:r>
              <a:rPr lang="ja-JP" altLang="en-US" u="sng" dirty="0" smtClean="0"/>
              <a:t>最大１月１２回程度を限度にサービス提供が可能です。</a:t>
            </a:r>
            <a:endParaRPr lang="en-US" altLang="ja-JP" dirty="0" smtClean="0"/>
          </a:p>
        </p:txBody>
      </p:sp>
    </p:spTree>
    <p:extLst>
      <p:ext uri="{BB962C8B-B14F-4D97-AF65-F5344CB8AC3E}">
        <p14:creationId xmlns:p14="http://schemas.microsoft.com/office/powerpoint/2010/main" val="1887208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短期</a:t>
            </a:r>
            <a:r>
              <a:rPr lang="ja-JP" altLang="en-US" dirty="0" smtClean="0">
                <a:solidFill>
                  <a:schemeClr val="bg1"/>
                </a:solidFill>
              </a:rPr>
              <a:t>集中</a:t>
            </a:r>
            <a:r>
              <a:rPr lang="ja-JP" altLang="en-US" dirty="0" smtClean="0">
                <a:solidFill>
                  <a:schemeClr val="bg1"/>
                </a:solidFill>
              </a:rPr>
              <a:t>サービスの指定手続き</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29</a:t>
            </a:fld>
            <a:endParaRPr kumimoji="1" lang="ja-JP" altLang="en-US"/>
          </a:p>
        </p:txBody>
      </p:sp>
      <p:sp>
        <p:nvSpPr>
          <p:cNvPr id="3" name="コンテンツ プレースホルダー 2"/>
          <p:cNvSpPr>
            <a:spLocks noGrp="1"/>
          </p:cNvSpPr>
          <p:nvPr>
            <p:ph idx="1"/>
          </p:nvPr>
        </p:nvSpPr>
        <p:spPr>
          <a:xfrm>
            <a:off x="467544" y="1412776"/>
            <a:ext cx="8229600" cy="4752528"/>
          </a:xfrm>
        </p:spPr>
        <p:txBody>
          <a:bodyPr>
            <a:normAutofit/>
          </a:bodyPr>
          <a:lstStyle/>
          <a:p>
            <a:pPr marL="0" indent="0">
              <a:buNone/>
            </a:pPr>
            <a:endParaRPr lang="ja-JP" altLang="en-US" dirty="0"/>
          </a:p>
          <a:p>
            <a:pPr marL="0" indent="0">
              <a:buNone/>
            </a:pPr>
            <a:r>
              <a:rPr lang="ja-JP" altLang="en-US" dirty="0" smtClean="0"/>
              <a:t>指定</a:t>
            </a:r>
            <a:r>
              <a:rPr lang="ja-JP" altLang="en-US" dirty="0"/>
              <a:t>手続きについては、</a:t>
            </a:r>
            <a:r>
              <a:rPr lang="ja-JP" altLang="en-US" dirty="0" smtClean="0"/>
              <a:t>旧介護予防通所</a:t>
            </a:r>
            <a:r>
              <a:rPr lang="ja-JP" altLang="en-US" dirty="0"/>
              <a:t>介護の基準をベースと</a:t>
            </a:r>
            <a:r>
              <a:rPr lang="ja-JP" altLang="en-US" dirty="0" smtClean="0"/>
              <a:t>します</a:t>
            </a:r>
            <a:r>
              <a:rPr lang="ja-JP" altLang="en-US" dirty="0"/>
              <a:t>ので、申請時の提出書類は</a:t>
            </a:r>
            <a:r>
              <a:rPr lang="ja-JP" altLang="en-US" dirty="0" smtClean="0"/>
              <a:t>、次のとおりとなります。</a:t>
            </a:r>
            <a:endParaRPr lang="en-US" altLang="ja-JP" dirty="0" smtClean="0"/>
          </a:p>
          <a:p>
            <a:pPr marL="0" indent="0">
              <a:buNone/>
            </a:pPr>
            <a:endParaRPr lang="en-US" altLang="ja-JP" dirty="0" smtClean="0"/>
          </a:p>
          <a:p>
            <a:r>
              <a:rPr lang="ja-JP" altLang="en-US" dirty="0" smtClean="0"/>
              <a:t>申請書</a:t>
            </a:r>
            <a:endParaRPr lang="en-US" altLang="ja-JP" dirty="0" smtClean="0"/>
          </a:p>
          <a:p>
            <a:r>
              <a:rPr lang="ja-JP" altLang="en-US" dirty="0" smtClean="0"/>
              <a:t>既</a:t>
            </a:r>
            <a:r>
              <a:rPr lang="ja-JP" altLang="en-US" dirty="0"/>
              <a:t>に指定を受けている介護予防通所介護の指定書の写し（付表を含む</a:t>
            </a:r>
            <a:r>
              <a:rPr lang="ja-JP" altLang="en-US" dirty="0" smtClean="0"/>
              <a:t>）</a:t>
            </a:r>
            <a:endParaRPr lang="en-US" altLang="ja-JP" dirty="0" smtClean="0"/>
          </a:p>
        </p:txBody>
      </p:sp>
    </p:spTree>
    <p:extLst>
      <p:ext uri="{BB962C8B-B14F-4D97-AF65-F5344CB8AC3E}">
        <p14:creationId xmlns:p14="http://schemas.microsoft.com/office/powerpoint/2010/main" val="14446954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fontScale="90000"/>
          </a:bodyPr>
          <a:lstStyle/>
          <a:p>
            <a:pPr algn="l"/>
            <a:r>
              <a:rPr kumimoji="1" lang="ja-JP" altLang="en-US" dirty="0" smtClean="0">
                <a:solidFill>
                  <a:schemeClr val="bg1"/>
                </a:solidFill>
              </a:rPr>
              <a:t>新しい介護予防・日常生活支援総合事業への移行②</a:t>
            </a:r>
            <a:endParaRPr kumimoji="1" lang="ja-JP" altLang="en-US" dirty="0">
              <a:solidFill>
                <a:schemeClr val="bg1"/>
              </a:solidFill>
            </a:endParaRPr>
          </a:p>
        </p:txBody>
      </p:sp>
      <p:sp>
        <p:nvSpPr>
          <p:cNvPr id="3" name="コンテンツ プレースホルダー 2"/>
          <p:cNvSpPr>
            <a:spLocks noGrp="1"/>
          </p:cNvSpPr>
          <p:nvPr>
            <p:ph idx="1"/>
          </p:nvPr>
        </p:nvSpPr>
        <p:spPr>
          <a:xfrm>
            <a:off x="-36512" y="2132856"/>
            <a:ext cx="9144000" cy="4464496"/>
          </a:xfrm>
        </p:spPr>
        <p:txBody>
          <a:bodyPr>
            <a:normAutofit/>
          </a:bodyPr>
          <a:lstStyle/>
          <a:p>
            <a:r>
              <a:rPr lang="ja-JP" altLang="en-US" dirty="0" smtClean="0"/>
              <a:t>このため、吉川市においても、全国と同様に介護と生活支援の担い手を、将来に向けて確保するため、住民等の多様な担い手が参画し、地域で高齢者を支える仕組みづくりを進めていく必要があります。</a:t>
            </a:r>
            <a:endParaRPr lang="en-US" altLang="ja-JP" dirty="0" smtClean="0"/>
          </a:p>
          <a:p>
            <a:r>
              <a:rPr kumimoji="1" lang="ja-JP" altLang="en-US" dirty="0" smtClean="0"/>
              <a:t>さらに要介護状態の予防と自立に向けた支援、多様で柔軟な生活支援の提供が行われる地域</a:t>
            </a:r>
            <a:r>
              <a:rPr lang="ja-JP" altLang="en-US" dirty="0" smtClean="0"/>
              <a:t>づくりを進めるため、平成２９年４月から吉川市介護予防・日常生活支援総合事業を実施します。</a:t>
            </a:r>
            <a:endParaRPr kumimoji="1" lang="ja-JP" altLang="en-US" dirty="0"/>
          </a:p>
        </p:txBody>
      </p:sp>
      <p:sp>
        <p:nvSpPr>
          <p:cNvPr id="5" name="角丸四角形 4"/>
          <p:cNvSpPr/>
          <p:nvPr/>
        </p:nvSpPr>
        <p:spPr>
          <a:xfrm>
            <a:off x="35496" y="1268760"/>
            <a:ext cx="417646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ja-JP" altLang="en-US" sz="3200" dirty="0" smtClean="0">
                <a:solidFill>
                  <a:schemeClr val="bg1"/>
                </a:solidFill>
              </a:rPr>
              <a:t>制度改正の趣旨</a:t>
            </a:r>
            <a:endParaRPr kumimoji="1" lang="ja-JP" altLang="en-US" sz="32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3</a:t>
            </a:fld>
            <a:endParaRPr kumimoji="1" lang="ja-JP" altLang="en-US"/>
          </a:p>
        </p:txBody>
      </p:sp>
    </p:spTree>
    <p:extLst>
      <p:ext uri="{BB962C8B-B14F-4D97-AF65-F5344CB8AC3E}">
        <p14:creationId xmlns:p14="http://schemas.microsoft.com/office/powerpoint/2010/main" val="167116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総合事業への移行に関する留意点①</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30</a:t>
            </a:fld>
            <a:endParaRPr kumimoji="1" lang="ja-JP" altLang="en-US"/>
          </a:p>
        </p:txBody>
      </p:sp>
      <p:sp>
        <p:nvSpPr>
          <p:cNvPr id="3" name="コンテンツ プレースホルダー 2"/>
          <p:cNvSpPr>
            <a:spLocks noGrp="1"/>
          </p:cNvSpPr>
          <p:nvPr>
            <p:ph idx="1"/>
          </p:nvPr>
        </p:nvSpPr>
        <p:spPr>
          <a:xfrm>
            <a:off x="323528" y="1412776"/>
            <a:ext cx="8496944" cy="1584175"/>
          </a:xfrm>
        </p:spPr>
        <p:txBody>
          <a:bodyPr>
            <a:normAutofit/>
          </a:bodyPr>
          <a:lstStyle/>
          <a:p>
            <a:r>
              <a:rPr lang="ja-JP" altLang="en-US" dirty="0" smtClean="0"/>
              <a:t>総合事業によるサービス提供には、「利用者との契約」及び「重要事項説明書の交付・説明・同意」が必要となる。</a:t>
            </a:r>
            <a:endParaRPr lang="en-US" altLang="ja-JP" dirty="0" smtClean="0"/>
          </a:p>
        </p:txBody>
      </p:sp>
      <p:sp>
        <p:nvSpPr>
          <p:cNvPr id="6" name="コンテンツ プレースホルダー 2"/>
          <p:cNvSpPr txBox="1">
            <a:spLocks/>
          </p:cNvSpPr>
          <p:nvPr/>
        </p:nvSpPr>
        <p:spPr>
          <a:xfrm>
            <a:off x="827584" y="3140968"/>
            <a:ext cx="7992888" cy="2232248"/>
          </a:xfrm>
          <a:prstGeom prst="rect">
            <a:avLst/>
          </a:prstGeom>
        </p:spPr>
        <p:txBody>
          <a:bodyPr vert="horz" lIns="91424" tIns="45712" rIns="91424" bIns="45712" rtlCol="0">
            <a:norm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Ø"/>
            </a:pPr>
            <a:r>
              <a:rPr lang="ja-JP" altLang="en-US" dirty="0"/>
              <a:t>現在</a:t>
            </a:r>
            <a:r>
              <a:rPr lang="ja-JP" altLang="en-US" dirty="0" smtClean="0"/>
              <a:t>の介護予防訪問（通所）介護の提供に係る契約は「介護予防訪問（通所）介護の提供」に関する事項だから、総合事業には適用されない。</a:t>
            </a:r>
            <a:endParaRPr lang="en-US" altLang="ja-JP" dirty="0" smtClean="0"/>
          </a:p>
        </p:txBody>
      </p:sp>
    </p:spTree>
    <p:extLst>
      <p:ext uri="{BB962C8B-B14F-4D97-AF65-F5344CB8AC3E}">
        <p14:creationId xmlns:p14="http://schemas.microsoft.com/office/powerpoint/2010/main" val="32631508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総合事業への移行に関する留意点②</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31</a:t>
            </a:fld>
            <a:endParaRPr kumimoji="1" lang="ja-JP" altLang="en-US"/>
          </a:p>
        </p:txBody>
      </p:sp>
      <p:sp>
        <p:nvSpPr>
          <p:cNvPr id="3" name="コンテンツ プレースホルダー 2"/>
          <p:cNvSpPr>
            <a:spLocks noGrp="1"/>
          </p:cNvSpPr>
          <p:nvPr>
            <p:ph idx="1"/>
          </p:nvPr>
        </p:nvSpPr>
        <p:spPr>
          <a:xfrm>
            <a:off x="323528" y="1412777"/>
            <a:ext cx="8496944" cy="720080"/>
          </a:xfrm>
        </p:spPr>
        <p:txBody>
          <a:bodyPr>
            <a:normAutofit/>
          </a:bodyPr>
          <a:lstStyle/>
          <a:p>
            <a:r>
              <a:rPr lang="ja-JP" altLang="en-US" dirty="0" smtClean="0"/>
              <a:t>事業所と利用者の契約等</a:t>
            </a:r>
            <a:endParaRPr lang="en-US" altLang="ja-JP" dirty="0" smtClean="0"/>
          </a:p>
        </p:txBody>
      </p:sp>
      <p:sp>
        <p:nvSpPr>
          <p:cNvPr id="6" name="コンテンツ プレースホルダー 2"/>
          <p:cNvSpPr txBox="1">
            <a:spLocks/>
          </p:cNvSpPr>
          <p:nvPr/>
        </p:nvSpPr>
        <p:spPr>
          <a:xfrm>
            <a:off x="827584" y="2132856"/>
            <a:ext cx="7992888" cy="2232248"/>
          </a:xfrm>
          <a:prstGeom prst="rect">
            <a:avLst/>
          </a:prstGeom>
        </p:spPr>
        <p:txBody>
          <a:bodyPr vert="horz" lIns="91424" tIns="45712" rIns="91424" bIns="45712" rtlCol="0">
            <a:norm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Ø"/>
            </a:pPr>
            <a:r>
              <a:rPr lang="ja-JP" altLang="en-US" dirty="0"/>
              <a:t>現在</a:t>
            </a:r>
            <a:r>
              <a:rPr lang="ja-JP" altLang="en-US" dirty="0" smtClean="0"/>
              <a:t>の予防給付等と同様に、指定事業者は、利用者に対して重要事項を記した文書を交付して説明を行い、利用者の同意を得た上で、サービスの提供が開始されます。</a:t>
            </a:r>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2213726528"/>
              </p:ext>
            </p:extLst>
          </p:nvPr>
        </p:nvGraphicFramePr>
        <p:xfrm>
          <a:off x="1259632" y="4260697"/>
          <a:ext cx="7344816" cy="1904607"/>
        </p:xfrm>
        <a:graphic>
          <a:graphicData uri="http://schemas.openxmlformats.org/drawingml/2006/table">
            <a:tbl>
              <a:tblPr firstRow="1" bandRow="1">
                <a:tableStyleId>{073A0DAA-6AF3-43AB-8588-CEC1D06C72B9}</a:tableStyleId>
              </a:tblPr>
              <a:tblGrid>
                <a:gridCol w="2448272"/>
                <a:gridCol w="2448272"/>
                <a:gridCol w="2448272"/>
              </a:tblGrid>
              <a:tr h="634869">
                <a:tc>
                  <a:txBody>
                    <a:bodyPr/>
                    <a:lstStyle/>
                    <a:p>
                      <a:r>
                        <a:rPr kumimoji="1" lang="ja-JP" altLang="en-US" dirty="0" smtClean="0"/>
                        <a:t>利用者</a:t>
                      </a:r>
                      <a:endParaRPr kumimoji="1" lang="ja-JP" altLang="en-US" dirty="0"/>
                    </a:p>
                  </a:txBody>
                  <a:tcPr/>
                </a:tc>
                <a:tc>
                  <a:txBody>
                    <a:bodyPr/>
                    <a:lstStyle/>
                    <a:p>
                      <a:r>
                        <a:rPr kumimoji="1" lang="ja-JP" altLang="en-US" dirty="0" smtClean="0"/>
                        <a:t>契約書</a:t>
                      </a:r>
                      <a:endParaRPr kumimoji="1" lang="ja-JP" altLang="en-US" dirty="0"/>
                    </a:p>
                  </a:txBody>
                  <a:tcPr/>
                </a:tc>
                <a:tc>
                  <a:txBody>
                    <a:bodyPr/>
                    <a:lstStyle/>
                    <a:p>
                      <a:r>
                        <a:rPr kumimoji="1" lang="ja-JP" altLang="en-US" dirty="0" smtClean="0"/>
                        <a:t>重要事項説明書</a:t>
                      </a:r>
                      <a:endParaRPr kumimoji="1" lang="ja-JP" altLang="en-US" dirty="0"/>
                    </a:p>
                  </a:txBody>
                  <a:tcPr/>
                </a:tc>
              </a:tr>
              <a:tr h="634869">
                <a:tc>
                  <a:txBody>
                    <a:bodyPr/>
                    <a:lstStyle/>
                    <a:p>
                      <a:r>
                        <a:rPr kumimoji="1" lang="ja-JP" altLang="en-US" dirty="0" smtClean="0"/>
                        <a:t>既存利用者</a:t>
                      </a:r>
                      <a:endParaRPr kumimoji="1" lang="ja-JP" altLang="en-US" dirty="0"/>
                    </a:p>
                  </a:txBody>
                  <a:tcPr/>
                </a:tc>
                <a:tc>
                  <a:txBody>
                    <a:bodyPr/>
                    <a:lstStyle/>
                    <a:p>
                      <a:r>
                        <a:rPr kumimoji="1" lang="ja-JP" altLang="en-US" dirty="0" smtClean="0"/>
                        <a:t>再契約</a:t>
                      </a:r>
                      <a:endParaRPr kumimoji="1" lang="ja-JP" altLang="en-US" dirty="0"/>
                    </a:p>
                  </a:txBody>
                  <a:tcPr/>
                </a:tc>
                <a:tc>
                  <a:txBody>
                    <a:bodyPr/>
                    <a:lstStyle/>
                    <a:p>
                      <a:r>
                        <a:rPr kumimoji="1" lang="ja-JP" altLang="en-US" dirty="0" smtClean="0"/>
                        <a:t>（再）同意</a:t>
                      </a:r>
                      <a:endParaRPr kumimoji="1" lang="ja-JP" altLang="en-US" dirty="0"/>
                    </a:p>
                  </a:txBody>
                  <a:tcPr/>
                </a:tc>
              </a:tr>
              <a:tr h="634869">
                <a:tc>
                  <a:txBody>
                    <a:bodyPr/>
                    <a:lstStyle/>
                    <a:p>
                      <a:r>
                        <a:rPr kumimoji="1" lang="ja-JP" altLang="en-US" dirty="0" smtClean="0"/>
                        <a:t>新規利用者</a:t>
                      </a:r>
                      <a:endParaRPr kumimoji="1" lang="ja-JP" altLang="en-US" dirty="0"/>
                    </a:p>
                  </a:txBody>
                  <a:tcPr/>
                </a:tc>
                <a:tc>
                  <a:txBody>
                    <a:bodyPr/>
                    <a:lstStyle/>
                    <a:p>
                      <a:r>
                        <a:rPr kumimoji="1" lang="ja-JP" altLang="en-US" dirty="0" smtClean="0"/>
                        <a:t>新規契約</a:t>
                      </a:r>
                      <a:endParaRPr kumimoji="1" lang="ja-JP" altLang="en-US" dirty="0"/>
                    </a:p>
                  </a:txBody>
                  <a:tcPr/>
                </a:tc>
                <a:tc>
                  <a:txBody>
                    <a:bodyPr/>
                    <a:lstStyle/>
                    <a:p>
                      <a:r>
                        <a:rPr kumimoji="1" lang="ja-JP" altLang="en-US" dirty="0" smtClean="0"/>
                        <a:t>同意</a:t>
                      </a:r>
                      <a:endParaRPr kumimoji="1" lang="ja-JP" altLang="en-US" dirty="0"/>
                    </a:p>
                  </a:txBody>
                  <a:tcPr/>
                </a:tc>
              </a:tr>
            </a:tbl>
          </a:graphicData>
        </a:graphic>
      </p:graphicFrame>
    </p:spTree>
    <p:extLst>
      <p:ext uri="{BB962C8B-B14F-4D97-AF65-F5344CB8AC3E}">
        <p14:creationId xmlns:p14="http://schemas.microsoft.com/office/powerpoint/2010/main" val="1310417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総合事業への移行に関する留意点③</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32</a:t>
            </a:fld>
            <a:endParaRPr kumimoji="1" lang="ja-JP" altLang="en-US"/>
          </a:p>
        </p:txBody>
      </p:sp>
      <p:sp>
        <p:nvSpPr>
          <p:cNvPr id="3" name="コンテンツ プレースホルダー 2"/>
          <p:cNvSpPr>
            <a:spLocks noGrp="1"/>
          </p:cNvSpPr>
          <p:nvPr>
            <p:ph idx="1"/>
          </p:nvPr>
        </p:nvSpPr>
        <p:spPr>
          <a:xfrm>
            <a:off x="323528" y="1412777"/>
            <a:ext cx="8496944" cy="720080"/>
          </a:xfrm>
        </p:spPr>
        <p:txBody>
          <a:bodyPr>
            <a:normAutofit/>
          </a:bodyPr>
          <a:lstStyle/>
          <a:p>
            <a:r>
              <a:rPr lang="ja-JP" altLang="en-US" dirty="0" smtClean="0"/>
              <a:t>契約書・重要事項説明書の変更点</a:t>
            </a:r>
            <a:endParaRPr lang="en-US" altLang="ja-JP" dirty="0" smtClean="0"/>
          </a:p>
        </p:txBody>
      </p:sp>
      <p:sp>
        <p:nvSpPr>
          <p:cNvPr id="6" name="コンテンツ プレースホルダー 2"/>
          <p:cNvSpPr txBox="1">
            <a:spLocks/>
          </p:cNvSpPr>
          <p:nvPr/>
        </p:nvSpPr>
        <p:spPr>
          <a:xfrm>
            <a:off x="179512" y="2132856"/>
            <a:ext cx="8712968" cy="3960440"/>
          </a:xfrm>
          <a:prstGeom prst="rect">
            <a:avLst/>
          </a:prstGeom>
        </p:spPr>
        <p:txBody>
          <a:bodyPr vert="horz" lIns="91424" tIns="45712" rIns="91424" bIns="45712" rtlCol="0">
            <a:norm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Ø"/>
            </a:pPr>
            <a:r>
              <a:rPr lang="ja-JP" altLang="en-US" dirty="0" smtClean="0"/>
              <a:t>サービスの種類</a:t>
            </a:r>
            <a:endParaRPr lang="en-US" altLang="ja-JP" dirty="0" smtClean="0"/>
          </a:p>
          <a:p>
            <a:pPr marL="0" indent="0">
              <a:buNone/>
            </a:pPr>
            <a:r>
              <a:rPr lang="ja-JP" altLang="en-US" dirty="0" smtClean="0"/>
              <a:t>介護予防（通所）介護⇒第一号訪問（通所）事業</a:t>
            </a:r>
            <a:endParaRPr lang="en-US" altLang="ja-JP" dirty="0" smtClean="0"/>
          </a:p>
          <a:p>
            <a:pPr>
              <a:buFont typeface="Wingdings" panose="05000000000000000000" pitchFamily="2" charset="2"/>
              <a:buChar char="Ø"/>
            </a:pPr>
            <a:r>
              <a:rPr lang="ja-JP" altLang="en-US" dirty="0" smtClean="0"/>
              <a:t>利用料</a:t>
            </a:r>
            <a:endParaRPr lang="en-US" altLang="ja-JP" dirty="0" smtClean="0"/>
          </a:p>
          <a:p>
            <a:pPr marL="0" indent="0">
              <a:buNone/>
            </a:pPr>
            <a:r>
              <a:rPr lang="ja-JP" altLang="en-US" dirty="0" smtClean="0"/>
              <a:t>負担割合証に応じた基本利用料の１割又は２割</a:t>
            </a:r>
            <a:endParaRPr lang="en-US" altLang="ja-JP" dirty="0" smtClean="0"/>
          </a:p>
          <a:p>
            <a:pPr>
              <a:buFont typeface="Wingdings" panose="05000000000000000000" pitchFamily="2" charset="2"/>
              <a:buChar char="Ø"/>
            </a:pPr>
            <a:r>
              <a:rPr lang="ja-JP" altLang="en-US" dirty="0"/>
              <a:t>記録</a:t>
            </a:r>
            <a:r>
              <a:rPr lang="ja-JP" altLang="en-US" dirty="0" smtClean="0"/>
              <a:t>の保存</a:t>
            </a:r>
            <a:endParaRPr lang="en-US" altLang="ja-JP" dirty="0" smtClean="0"/>
          </a:p>
          <a:p>
            <a:pPr marL="0" indent="0">
              <a:buNone/>
            </a:pPr>
            <a:r>
              <a:rPr lang="ja-JP" altLang="en-US" dirty="0" smtClean="0"/>
              <a:t>２年間⇒５年間</a:t>
            </a:r>
            <a:endParaRPr lang="en-US" altLang="ja-JP" dirty="0" smtClean="0"/>
          </a:p>
        </p:txBody>
      </p:sp>
    </p:spTree>
    <p:extLst>
      <p:ext uri="{BB962C8B-B14F-4D97-AF65-F5344CB8AC3E}">
        <p14:creationId xmlns:p14="http://schemas.microsoft.com/office/powerpoint/2010/main" val="3185637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総合事業への移行に関する留意点④</a:t>
            </a:r>
            <a:endParaRPr kumimoji="1" lang="ja-JP" altLang="en-US" dirty="0">
              <a:solidFill>
                <a:schemeClr val="bg1"/>
              </a:solidFill>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33</a:t>
            </a:fld>
            <a:endParaRPr kumimoji="1" lang="ja-JP" altLang="en-US"/>
          </a:p>
        </p:txBody>
      </p:sp>
      <p:sp>
        <p:nvSpPr>
          <p:cNvPr id="3" name="コンテンツ プレースホルダー 2"/>
          <p:cNvSpPr>
            <a:spLocks noGrp="1"/>
          </p:cNvSpPr>
          <p:nvPr>
            <p:ph idx="1"/>
          </p:nvPr>
        </p:nvSpPr>
        <p:spPr>
          <a:xfrm>
            <a:off x="323528" y="1412777"/>
            <a:ext cx="8496944" cy="720080"/>
          </a:xfrm>
        </p:spPr>
        <p:txBody>
          <a:bodyPr>
            <a:normAutofit/>
          </a:bodyPr>
          <a:lstStyle/>
          <a:p>
            <a:r>
              <a:rPr lang="ja-JP" altLang="en-US" dirty="0"/>
              <a:t>定款</a:t>
            </a:r>
            <a:r>
              <a:rPr lang="ja-JP" altLang="en-US" dirty="0" smtClean="0"/>
              <a:t>・運営規程について</a:t>
            </a:r>
            <a:endParaRPr lang="en-US" altLang="ja-JP" dirty="0" smtClean="0"/>
          </a:p>
        </p:txBody>
      </p:sp>
      <p:sp>
        <p:nvSpPr>
          <p:cNvPr id="6" name="コンテンツ プレースホルダー 2"/>
          <p:cNvSpPr txBox="1">
            <a:spLocks/>
          </p:cNvSpPr>
          <p:nvPr/>
        </p:nvSpPr>
        <p:spPr>
          <a:xfrm>
            <a:off x="179512" y="2132856"/>
            <a:ext cx="8712968" cy="1728192"/>
          </a:xfrm>
          <a:prstGeom prst="rect">
            <a:avLst/>
          </a:prstGeom>
        </p:spPr>
        <p:txBody>
          <a:bodyPr vert="horz" lIns="91424" tIns="45712" rIns="91424" bIns="45712" rtlCol="0">
            <a:norm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Ø"/>
            </a:pPr>
            <a:r>
              <a:rPr lang="ja-JP" altLang="en-US" dirty="0" smtClean="0"/>
              <a:t>事業開始までに定款上に総合事業についての記載が必要となります。定款の変更に伴い、運営規程も総合事業用に変更する必要があります。</a:t>
            </a:r>
            <a:endParaRPr lang="en-US" altLang="ja-JP" dirty="0" smtClean="0"/>
          </a:p>
        </p:txBody>
      </p:sp>
    </p:spTree>
    <p:extLst>
      <p:ext uri="{BB962C8B-B14F-4D97-AF65-F5344CB8AC3E}">
        <p14:creationId xmlns:p14="http://schemas.microsoft.com/office/powerpoint/2010/main" val="5775049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線コネクタ 23"/>
          <p:cNvCxnSpPr/>
          <p:nvPr/>
        </p:nvCxnSpPr>
        <p:spPr>
          <a:xfrm>
            <a:off x="5796136" y="2636912"/>
            <a:ext cx="0" cy="2412000"/>
          </a:xfrm>
          <a:prstGeom prst="line">
            <a:avLst/>
          </a:prstGeom>
          <a:ln w="6032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530435" y="2595659"/>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事業所指定の切り替えついて</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a:bodyPr>
          <a:lstStyle/>
          <a:p>
            <a:pPr marL="0" indent="0">
              <a:buNone/>
            </a:pPr>
            <a:r>
              <a:rPr lang="ja-JP" altLang="en-US" sz="1800" dirty="0" smtClean="0"/>
              <a:t>～おさらい～</a:t>
            </a:r>
            <a:endParaRPr lang="en-US" altLang="ja-JP" sz="1800" dirty="0" smtClean="0"/>
          </a:p>
          <a:p>
            <a:pPr marL="0" indent="0">
              <a:buNone/>
            </a:pPr>
            <a:r>
              <a:rPr lang="ja-JP" altLang="en-US" sz="1800" dirty="0" smtClean="0"/>
              <a:t>見直し対象は、</a:t>
            </a:r>
            <a:r>
              <a:rPr lang="ja-JP" altLang="en-US" sz="1800" b="1" u="sng" dirty="0" smtClean="0"/>
              <a:t>介護予防訪問介護と介護予防通所介護</a:t>
            </a:r>
            <a:r>
              <a:rPr lang="ja-JP" altLang="en-US" sz="1800" dirty="0" smtClean="0"/>
              <a:t>の事業所です。</a:t>
            </a:r>
            <a:endParaRPr lang="en-US" altLang="ja-JP" sz="1800" dirty="0"/>
          </a:p>
        </p:txBody>
      </p:sp>
      <p:graphicFrame>
        <p:nvGraphicFramePr>
          <p:cNvPr id="6" name="図表 5"/>
          <p:cNvGraphicFramePr/>
          <p:nvPr>
            <p:extLst>
              <p:ext uri="{D42A27DB-BD31-4B8C-83A1-F6EECF244321}">
                <p14:modId xmlns:p14="http://schemas.microsoft.com/office/powerpoint/2010/main" val="2094688442"/>
              </p:ext>
            </p:extLst>
          </p:nvPr>
        </p:nvGraphicFramePr>
        <p:xfrm>
          <a:off x="-5053" y="2636912"/>
          <a:ext cx="914400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55576" y="3068960"/>
            <a:ext cx="1440160" cy="369332"/>
          </a:xfrm>
          <a:prstGeom prst="rect">
            <a:avLst/>
          </a:prstGeom>
          <a:noFill/>
        </p:spPr>
        <p:txBody>
          <a:bodyPr wrap="square" rtlCol="0">
            <a:spAutoFit/>
          </a:bodyPr>
          <a:lstStyle/>
          <a:p>
            <a:r>
              <a:rPr kumimoji="1" lang="ja-JP" altLang="en-US" dirty="0" smtClean="0"/>
              <a:t>介護予防</a:t>
            </a:r>
            <a:endParaRPr kumimoji="1" lang="ja-JP" altLang="en-US" dirty="0"/>
          </a:p>
        </p:txBody>
      </p:sp>
      <p:sp>
        <p:nvSpPr>
          <p:cNvPr id="9" name="テキスト ボックス 8"/>
          <p:cNvSpPr txBox="1"/>
          <p:nvPr/>
        </p:nvSpPr>
        <p:spPr>
          <a:xfrm>
            <a:off x="755576" y="4427820"/>
            <a:ext cx="1440160" cy="369332"/>
          </a:xfrm>
          <a:prstGeom prst="rect">
            <a:avLst/>
          </a:prstGeom>
          <a:noFill/>
        </p:spPr>
        <p:txBody>
          <a:bodyPr wrap="square" rtlCol="0">
            <a:spAutoFit/>
          </a:bodyPr>
          <a:lstStyle/>
          <a:p>
            <a:r>
              <a:rPr kumimoji="1" lang="ja-JP" altLang="en-US" dirty="0" smtClean="0"/>
              <a:t>総合事業</a:t>
            </a:r>
            <a:endParaRPr kumimoji="1" lang="ja-JP" altLang="en-US" dirty="0"/>
          </a:p>
        </p:txBody>
      </p:sp>
      <p:cxnSp>
        <p:nvCxnSpPr>
          <p:cNvPr id="13" name="直線コネクタ 12"/>
          <p:cNvCxnSpPr/>
          <p:nvPr/>
        </p:nvCxnSpPr>
        <p:spPr>
          <a:xfrm>
            <a:off x="6416498" y="2637224"/>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923928" y="2373433"/>
            <a:ext cx="1116000" cy="292388"/>
          </a:xfrm>
          <a:prstGeom prst="rect">
            <a:avLst/>
          </a:prstGeom>
          <a:solidFill>
            <a:schemeClr val="bg1"/>
          </a:solidFill>
        </p:spPr>
        <p:txBody>
          <a:bodyPr wrap="square" rtlCol="0">
            <a:spAutoFit/>
          </a:bodyPr>
          <a:lstStyle/>
          <a:p>
            <a:r>
              <a:rPr kumimoji="1" lang="ja-JP" altLang="en-US" sz="1300" dirty="0" smtClean="0"/>
              <a:t>Ｈ２７．４．１</a:t>
            </a:r>
            <a:endParaRPr kumimoji="1" lang="ja-JP" altLang="en-US" sz="1300" dirty="0"/>
          </a:p>
        </p:txBody>
      </p:sp>
      <p:sp>
        <p:nvSpPr>
          <p:cNvPr id="15" name="テキスト ボックス 14"/>
          <p:cNvSpPr txBox="1"/>
          <p:nvPr/>
        </p:nvSpPr>
        <p:spPr>
          <a:xfrm>
            <a:off x="6156176" y="2373433"/>
            <a:ext cx="1116000" cy="292388"/>
          </a:xfrm>
          <a:prstGeom prst="rect">
            <a:avLst/>
          </a:prstGeom>
          <a:solidFill>
            <a:schemeClr val="bg1"/>
          </a:solidFill>
        </p:spPr>
        <p:txBody>
          <a:bodyPr wrap="square" rtlCol="0">
            <a:spAutoFit/>
          </a:bodyPr>
          <a:lstStyle/>
          <a:p>
            <a:r>
              <a:rPr kumimoji="1" lang="ja-JP" altLang="en-US" sz="1300" dirty="0" smtClean="0"/>
              <a:t>Ｈ３０．４．１</a:t>
            </a:r>
            <a:endParaRPr kumimoji="1" lang="ja-JP" altLang="en-US" sz="1300" dirty="0"/>
          </a:p>
        </p:txBody>
      </p:sp>
      <p:sp>
        <p:nvSpPr>
          <p:cNvPr id="16" name="正方形/長方形 15"/>
          <p:cNvSpPr/>
          <p:nvPr/>
        </p:nvSpPr>
        <p:spPr>
          <a:xfrm>
            <a:off x="107504" y="1872534"/>
            <a:ext cx="6552728" cy="42217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b="1" dirty="0"/>
              <a:t>既存</a:t>
            </a:r>
            <a:r>
              <a:rPr lang="ja-JP" altLang="en-US" dirty="0"/>
              <a:t>の</a:t>
            </a:r>
            <a:r>
              <a:rPr lang="ja-JP" altLang="en-US" dirty="0" smtClean="0"/>
              <a:t>事業所</a:t>
            </a:r>
            <a:r>
              <a:rPr lang="ja-JP" altLang="en-US" sz="1400" dirty="0" smtClean="0"/>
              <a:t>（</a:t>
            </a:r>
            <a:r>
              <a:rPr lang="ja-JP" altLang="en-US" sz="1400" u="sng" dirty="0" smtClean="0"/>
              <a:t>Ｈ２７．３．３１まで</a:t>
            </a:r>
            <a:r>
              <a:rPr lang="ja-JP" altLang="en-US" sz="1400" dirty="0" smtClean="0"/>
              <a:t>に介護予防事業所の指定を受けていた事業所）</a:t>
            </a:r>
            <a:endParaRPr kumimoji="1" lang="ja-JP" altLang="en-US" sz="1400" dirty="0"/>
          </a:p>
        </p:txBody>
      </p:sp>
      <p:sp>
        <p:nvSpPr>
          <p:cNvPr id="17" name="正方形/長方形 16"/>
          <p:cNvSpPr/>
          <p:nvPr/>
        </p:nvSpPr>
        <p:spPr>
          <a:xfrm>
            <a:off x="5580112" y="3140968"/>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１</a:t>
            </a:r>
            <a:endParaRPr kumimoji="1" lang="ja-JP" altLang="en-US" dirty="0">
              <a:solidFill>
                <a:schemeClr val="tx1"/>
              </a:solidFill>
            </a:endParaRPr>
          </a:p>
        </p:txBody>
      </p:sp>
      <p:sp>
        <p:nvSpPr>
          <p:cNvPr id="19" name="正方形/長方形 18"/>
          <p:cNvSpPr/>
          <p:nvPr/>
        </p:nvSpPr>
        <p:spPr>
          <a:xfrm>
            <a:off x="5148064"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２</a:t>
            </a:r>
            <a:endParaRPr kumimoji="1" lang="ja-JP" altLang="en-US" dirty="0">
              <a:solidFill>
                <a:schemeClr val="tx1"/>
              </a:solidFill>
            </a:endParaRPr>
          </a:p>
        </p:txBody>
      </p:sp>
      <p:sp>
        <p:nvSpPr>
          <p:cNvPr id="20" name="正方形/長方形 19"/>
          <p:cNvSpPr/>
          <p:nvPr/>
        </p:nvSpPr>
        <p:spPr>
          <a:xfrm>
            <a:off x="7380312"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lang="ja-JP" altLang="en-US" dirty="0">
                <a:solidFill>
                  <a:schemeClr val="tx1"/>
                </a:solidFill>
              </a:rPr>
              <a:t>３</a:t>
            </a:r>
            <a:endParaRPr kumimoji="1" lang="ja-JP" altLang="en-US" dirty="0">
              <a:solidFill>
                <a:schemeClr val="tx1"/>
              </a:solidFill>
            </a:endParaRPr>
          </a:p>
        </p:txBody>
      </p:sp>
      <p:sp>
        <p:nvSpPr>
          <p:cNvPr id="18" name="テキスト ボックス 17"/>
          <p:cNvSpPr txBox="1"/>
          <p:nvPr/>
        </p:nvSpPr>
        <p:spPr>
          <a:xfrm>
            <a:off x="4962483" y="3645024"/>
            <a:ext cx="761645" cy="338554"/>
          </a:xfrm>
          <a:prstGeom prst="rect">
            <a:avLst/>
          </a:prstGeom>
          <a:noFill/>
        </p:spPr>
        <p:txBody>
          <a:bodyPr wrap="square" rtlCol="0">
            <a:spAutoFit/>
          </a:bodyPr>
          <a:lstStyle/>
          <a:p>
            <a:r>
              <a:rPr kumimoji="1" lang="ja-JP" altLang="en-US" sz="1600" dirty="0" smtClean="0">
                <a:solidFill>
                  <a:srgbClr val="FF0000"/>
                </a:solidFill>
              </a:rPr>
              <a:t>自動</a:t>
            </a:r>
            <a:endParaRPr kumimoji="1" lang="ja-JP" altLang="en-US" sz="1600" dirty="0">
              <a:solidFill>
                <a:srgbClr val="FF0000"/>
              </a:solidFill>
            </a:endParaRPr>
          </a:p>
        </p:txBody>
      </p:sp>
      <p:sp>
        <p:nvSpPr>
          <p:cNvPr id="22" name="テキスト ボックス 21"/>
          <p:cNvSpPr txBox="1"/>
          <p:nvPr/>
        </p:nvSpPr>
        <p:spPr>
          <a:xfrm>
            <a:off x="6444208" y="3954542"/>
            <a:ext cx="1049677" cy="338554"/>
          </a:xfrm>
          <a:prstGeom prst="rect">
            <a:avLst/>
          </a:prstGeom>
          <a:noFill/>
        </p:spPr>
        <p:txBody>
          <a:bodyPr wrap="square" rtlCol="0">
            <a:spAutoFit/>
          </a:bodyPr>
          <a:lstStyle/>
          <a:p>
            <a:r>
              <a:rPr kumimoji="1" lang="ja-JP" altLang="en-US" sz="1600" dirty="0" smtClean="0">
                <a:solidFill>
                  <a:srgbClr val="FF0000"/>
                </a:solidFill>
              </a:rPr>
              <a:t>更新申請</a:t>
            </a:r>
            <a:endParaRPr kumimoji="1" lang="ja-JP" altLang="en-US" sz="1600" dirty="0">
              <a:solidFill>
                <a:srgbClr val="FF0000"/>
              </a:solidFill>
            </a:endParaRPr>
          </a:p>
        </p:txBody>
      </p:sp>
      <p:sp>
        <p:nvSpPr>
          <p:cNvPr id="21" name="正方形/長方形 20"/>
          <p:cNvSpPr/>
          <p:nvPr/>
        </p:nvSpPr>
        <p:spPr>
          <a:xfrm>
            <a:off x="395536" y="5157192"/>
            <a:ext cx="8496944" cy="136815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en-US" altLang="ja-JP" sz="1400" dirty="0" smtClean="0"/>
              <a:t>※</a:t>
            </a:r>
            <a:r>
              <a:rPr kumimoji="1" lang="ja-JP" altLang="en-US" sz="1400" dirty="0" smtClean="0"/>
              <a:t>１　広域指定なので、市外利用可能。有効期間は最大Ｈ３０．３．３１まで。それ以前に指定が</a:t>
            </a:r>
            <a:endParaRPr kumimoji="1" lang="en-US" altLang="ja-JP" sz="1400" dirty="0" smtClean="0"/>
          </a:p>
          <a:p>
            <a:r>
              <a:rPr lang="ja-JP" altLang="en-US" sz="1400" dirty="0" smtClean="0"/>
              <a:t>　</a:t>
            </a:r>
            <a:r>
              <a:rPr kumimoji="1" lang="ja-JP" altLang="en-US" sz="1400" dirty="0" smtClean="0"/>
              <a:t>切れるまではそれまでの間で、更新申請が必要。</a:t>
            </a:r>
            <a:endParaRPr kumimoji="1" lang="en-US" altLang="ja-JP" sz="1400" dirty="0" smtClean="0"/>
          </a:p>
          <a:p>
            <a:r>
              <a:rPr lang="en-US" altLang="ja-JP" sz="1400" dirty="0" smtClean="0"/>
              <a:t>※</a:t>
            </a:r>
            <a:r>
              <a:rPr lang="ja-JP" altLang="en-US" sz="1400" dirty="0" smtClean="0"/>
              <a:t>２　全国の市町村からみなし指定を受けているので、市外利用可能。サービスコードは当該市外の市町村のホームページで提供されるコードを使用する。</a:t>
            </a:r>
            <a:endParaRPr lang="en-US" altLang="ja-JP" sz="1400" dirty="0" smtClean="0"/>
          </a:p>
          <a:p>
            <a:r>
              <a:rPr kumimoji="1" lang="en-US" altLang="ja-JP" sz="1400" dirty="0" smtClean="0"/>
              <a:t>※</a:t>
            </a:r>
            <a:r>
              <a:rPr kumimoji="1" lang="ja-JP" altLang="en-US" sz="1400" dirty="0" smtClean="0"/>
              <a:t>３　市町村毎の指定となるため、市外者については当該市外の市町村に更新申請が必要。</a:t>
            </a:r>
            <a:endParaRPr kumimoji="1" lang="en-US" altLang="ja-JP" sz="1400" dirty="0" smtClean="0"/>
          </a:p>
          <a:p>
            <a:r>
              <a:rPr lang="ja-JP" altLang="en-US" sz="1400" dirty="0"/>
              <a:t>　</a:t>
            </a:r>
            <a:r>
              <a:rPr lang="ja-JP" altLang="en-US" sz="1400" dirty="0" smtClean="0"/>
              <a:t>ただし、市外の市町村が指定するか否かは、当該市外の市町村の判断。</a:t>
            </a:r>
            <a:endParaRPr kumimoji="1" lang="en-US" altLang="ja-JP" sz="1400" dirty="0" smtClean="0"/>
          </a:p>
          <a:p>
            <a:endParaRPr kumimoji="1" lang="ja-JP" altLang="en-US" sz="1400" dirty="0"/>
          </a:p>
        </p:txBody>
      </p:sp>
      <p:sp>
        <p:nvSpPr>
          <p:cNvPr id="26" name="テキスト ボックス 25"/>
          <p:cNvSpPr txBox="1"/>
          <p:nvPr/>
        </p:nvSpPr>
        <p:spPr>
          <a:xfrm>
            <a:off x="4932040" y="2374967"/>
            <a:ext cx="1260264" cy="292388"/>
          </a:xfrm>
          <a:prstGeom prst="rect">
            <a:avLst/>
          </a:prstGeom>
          <a:solidFill>
            <a:schemeClr val="bg1"/>
          </a:solidFill>
        </p:spPr>
        <p:txBody>
          <a:bodyPr wrap="square" rtlCol="0">
            <a:spAutoFit/>
          </a:bodyPr>
          <a:lstStyle/>
          <a:p>
            <a:pPr algn="ctr"/>
            <a:r>
              <a:rPr kumimoji="1" lang="ja-JP" altLang="en-US" sz="1300" dirty="0" smtClean="0"/>
              <a:t>総合事業開始</a:t>
            </a:r>
            <a:endParaRPr kumimoji="1" lang="ja-JP" altLang="en-US" sz="1300" dirty="0"/>
          </a:p>
        </p:txBody>
      </p:sp>
      <p:sp>
        <p:nvSpPr>
          <p:cNvPr id="4" name="スライド番号プレースホルダー 3"/>
          <p:cNvSpPr>
            <a:spLocks noGrp="1"/>
          </p:cNvSpPr>
          <p:nvPr>
            <p:ph type="sldNum" sz="quarter" idx="12"/>
          </p:nvPr>
        </p:nvSpPr>
        <p:spPr>
          <a:xfrm>
            <a:off x="6553201" y="6448251"/>
            <a:ext cx="2133600" cy="365125"/>
          </a:xfrm>
        </p:spPr>
        <p:txBody>
          <a:bodyPr/>
          <a:lstStyle/>
          <a:p>
            <a:fld id="{9C133FF5-014C-49F6-9E92-2B139CF809B9}" type="slidenum">
              <a:rPr kumimoji="1" lang="ja-JP" altLang="en-US" smtClean="0"/>
              <a:t>34</a:t>
            </a:fld>
            <a:endParaRPr kumimoji="1" lang="ja-JP" altLang="en-US" dirty="0"/>
          </a:p>
        </p:txBody>
      </p:sp>
    </p:spTree>
    <p:extLst>
      <p:ext uri="{BB962C8B-B14F-4D97-AF65-F5344CB8AC3E}">
        <p14:creationId xmlns:p14="http://schemas.microsoft.com/office/powerpoint/2010/main" val="8150827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指定手続き</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fontScale="92500" lnSpcReduction="20000"/>
          </a:bodyPr>
          <a:lstStyle/>
          <a:p>
            <a:pPr marL="0" indent="0">
              <a:buNone/>
            </a:pPr>
            <a:r>
              <a:rPr lang="ja-JP" altLang="en-US" sz="2000" dirty="0" smtClean="0"/>
              <a:t>平成２９年４月から総合事業サービスへの移行に当たり、以下の手続きにより指定を行います。ただし、平成２７年３月３１日までに訪問介護及び通所介護の県知事の指定を受けた事業所は、手続きは不要です。</a:t>
            </a:r>
            <a:endParaRPr lang="en-US" altLang="ja-JP" sz="2000" dirty="0"/>
          </a:p>
        </p:txBody>
      </p:sp>
      <p:graphicFrame>
        <p:nvGraphicFramePr>
          <p:cNvPr id="3" name="表 2"/>
          <p:cNvGraphicFramePr>
            <a:graphicFrameLocks noGrp="1"/>
          </p:cNvGraphicFramePr>
          <p:nvPr>
            <p:extLst>
              <p:ext uri="{D42A27DB-BD31-4B8C-83A1-F6EECF244321}">
                <p14:modId xmlns:p14="http://schemas.microsoft.com/office/powerpoint/2010/main" val="666106175"/>
              </p:ext>
            </p:extLst>
          </p:nvPr>
        </p:nvGraphicFramePr>
        <p:xfrm>
          <a:off x="107504" y="1988840"/>
          <a:ext cx="9036496" cy="4253096"/>
        </p:xfrm>
        <a:graphic>
          <a:graphicData uri="http://schemas.openxmlformats.org/drawingml/2006/table">
            <a:tbl>
              <a:tblPr firstRow="1" bandRow="1">
                <a:tableStyleId>{5C22544A-7EE6-4342-B048-85BDC9FD1C3A}</a:tableStyleId>
              </a:tblPr>
              <a:tblGrid>
                <a:gridCol w="2259124"/>
                <a:gridCol w="2259124"/>
                <a:gridCol w="2259124"/>
                <a:gridCol w="2259124"/>
              </a:tblGrid>
              <a:tr h="504056">
                <a:tc>
                  <a:txBody>
                    <a:bodyPr/>
                    <a:lstStyle/>
                    <a:p>
                      <a:r>
                        <a:rPr kumimoji="1" lang="ja-JP" altLang="en-US" dirty="0" smtClean="0"/>
                        <a:t>項目</a:t>
                      </a:r>
                      <a:endParaRPr kumimoji="1" lang="ja-JP" altLang="en-US" dirty="0"/>
                    </a:p>
                  </a:txBody>
                  <a:tcPr/>
                </a:tc>
                <a:tc>
                  <a:txBody>
                    <a:bodyPr/>
                    <a:lstStyle/>
                    <a:p>
                      <a:r>
                        <a:rPr kumimoji="1" lang="ja-JP" altLang="en-US" dirty="0" smtClean="0"/>
                        <a:t>〆切</a:t>
                      </a:r>
                      <a:endParaRPr kumimoji="1" lang="ja-JP" altLang="en-US" dirty="0"/>
                    </a:p>
                  </a:txBody>
                  <a:tcPr/>
                </a:tc>
                <a:tc>
                  <a:txBody>
                    <a:bodyPr/>
                    <a:lstStyle/>
                    <a:p>
                      <a:r>
                        <a:rPr kumimoji="1" lang="ja-JP" altLang="en-US" dirty="0" smtClean="0"/>
                        <a:t>必要書類</a:t>
                      </a:r>
                      <a:endParaRPr kumimoji="1" lang="ja-JP" altLang="en-US" dirty="0"/>
                    </a:p>
                  </a:txBody>
                  <a:tcPr/>
                </a:tc>
                <a:tc>
                  <a:txBody>
                    <a:bodyPr/>
                    <a:lstStyle/>
                    <a:p>
                      <a:r>
                        <a:rPr kumimoji="1" lang="ja-JP" altLang="en-US" dirty="0" smtClean="0"/>
                        <a:t>提出先</a:t>
                      </a:r>
                      <a:endParaRPr kumimoji="1" lang="ja-JP" altLang="en-US" dirty="0"/>
                    </a:p>
                  </a:txBody>
                  <a:tcPr/>
                </a:tc>
              </a:tr>
              <a:tr h="504056">
                <a:tc>
                  <a:txBody>
                    <a:bodyPr/>
                    <a:lstStyle/>
                    <a:p>
                      <a:r>
                        <a:rPr kumimoji="1" lang="ja-JP" altLang="en-US" dirty="0" smtClean="0"/>
                        <a:t>指定申請</a:t>
                      </a:r>
                      <a:endParaRPr kumimoji="1" lang="ja-JP" altLang="en-US" dirty="0"/>
                    </a:p>
                  </a:txBody>
                  <a:tcPr/>
                </a:tc>
                <a:tc>
                  <a:txBody>
                    <a:bodyPr/>
                    <a:lstStyle/>
                    <a:p>
                      <a:r>
                        <a:rPr kumimoji="1" lang="ja-JP" altLang="en-US" dirty="0" smtClean="0"/>
                        <a:t>指定日の２か月前の月の２０日（締切日が閉庁日の場合は、２０日以降の直近）</a:t>
                      </a:r>
                      <a:endParaRPr kumimoji="1" lang="en-US" altLang="ja-JP" dirty="0" smtClean="0"/>
                    </a:p>
                  </a:txBody>
                  <a:tcPr/>
                </a:tc>
                <a:tc>
                  <a:txBody>
                    <a:bodyPr/>
                    <a:lstStyle/>
                    <a:p>
                      <a:r>
                        <a:rPr kumimoji="1" lang="ja-JP" altLang="en-US" dirty="0" smtClean="0"/>
                        <a:t>・指定申請書及び添付書類</a:t>
                      </a:r>
                      <a:endParaRPr kumimoji="1" lang="en-US" altLang="ja-JP" dirty="0" smtClean="0"/>
                    </a:p>
                    <a:p>
                      <a:r>
                        <a:rPr kumimoji="1" lang="ja-JP" altLang="en-US" dirty="0" smtClean="0"/>
                        <a:t>・審査後、指定日の約１週間前に指定通知書を送付します。</a:t>
                      </a:r>
                      <a:endParaRPr kumimoji="1" lang="en-US" altLang="ja-JP" dirty="0" smtClean="0"/>
                    </a:p>
                  </a:txBody>
                  <a:tcPr/>
                </a:tc>
                <a:tc rowSpan="5">
                  <a:txBody>
                    <a:bodyPr/>
                    <a:lstStyle/>
                    <a:p>
                      <a:r>
                        <a:rPr kumimoji="1" lang="ja-JP" altLang="en-US" dirty="0" smtClean="0"/>
                        <a:t>いきいき推進課</a:t>
                      </a:r>
                      <a:endParaRPr kumimoji="1" lang="ja-JP" altLang="en-US" dirty="0"/>
                    </a:p>
                  </a:txBody>
                  <a:tcPr/>
                </a:tc>
              </a:tr>
              <a:tr h="337160">
                <a:tc>
                  <a:txBody>
                    <a:bodyPr/>
                    <a:lstStyle/>
                    <a:p>
                      <a:r>
                        <a:rPr kumimoji="1" lang="ja-JP" altLang="en-US" dirty="0" smtClean="0"/>
                        <a:t>変更</a:t>
                      </a:r>
                      <a:endParaRPr kumimoji="1" lang="ja-JP" altLang="en-US" dirty="0"/>
                    </a:p>
                  </a:txBody>
                  <a:tcPr/>
                </a:tc>
                <a:tc>
                  <a:txBody>
                    <a:bodyPr/>
                    <a:lstStyle/>
                    <a:p>
                      <a:r>
                        <a:rPr kumimoji="1" lang="ja-JP" altLang="en-US" dirty="0" smtClean="0"/>
                        <a:t>変更後１０日以内</a:t>
                      </a:r>
                      <a:endParaRPr kumimoji="1" lang="ja-JP" altLang="en-US" dirty="0"/>
                    </a:p>
                  </a:txBody>
                  <a:tcPr/>
                </a:tc>
                <a:tc>
                  <a:txBody>
                    <a:bodyPr/>
                    <a:lstStyle/>
                    <a:p>
                      <a:r>
                        <a:rPr kumimoji="1" lang="ja-JP" altLang="en-US" dirty="0" smtClean="0"/>
                        <a:t>変更届出書</a:t>
                      </a:r>
                      <a:endParaRPr kumimoji="1" lang="ja-JP" altLang="en-US" dirty="0"/>
                    </a:p>
                  </a:txBody>
                  <a:tcPr/>
                </a:tc>
                <a:tc vMerge="1">
                  <a:txBody>
                    <a:bodyPr/>
                    <a:lstStyle/>
                    <a:p>
                      <a:endParaRPr kumimoji="1" lang="ja-JP" altLang="en-US" dirty="0"/>
                    </a:p>
                  </a:txBody>
                  <a:tcPr/>
                </a:tc>
              </a:tr>
              <a:tr h="504056">
                <a:tc>
                  <a:txBody>
                    <a:bodyPr/>
                    <a:lstStyle/>
                    <a:p>
                      <a:r>
                        <a:rPr kumimoji="1" lang="ja-JP" altLang="en-US" dirty="0" smtClean="0"/>
                        <a:t>廃止・休止</a:t>
                      </a:r>
                      <a:endParaRPr kumimoji="1" lang="ja-JP" altLang="en-US" dirty="0"/>
                    </a:p>
                  </a:txBody>
                  <a:tcPr/>
                </a:tc>
                <a:tc>
                  <a:txBody>
                    <a:bodyPr/>
                    <a:lstStyle/>
                    <a:p>
                      <a:r>
                        <a:rPr kumimoji="1" lang="ja-JP" altLang="en-US" dirty="0" smtClean="0"/>
                        <a:t>廃止日又は休止日の１か月前</a:t>
                      </a:r>
                      <a:endParaRPr kumimoji="1" lang="ja-JP" altLang="en-US" dirty="0"/>
                    </a:p>
                  </a:txBody>
                  <a:tcPr/>
                </a:tc>
                <a:tc>
                  <a:txBody>
                    <a:bodyPr/>
                    <a:lstStyle/>
                    <a:p>
                      <a:r>
                        <a:rPr kumimoji="1" lang="ja-JP" altLang="en-US" dirty="0" smtClean="0"/>
                        <a:t>廃止届出書又は休止届出書</a:t>
                      </a:r>
                      <a:endParaRPr kumimoji="1" lang="ja-JP" altLang="en-US" dirty="0"/>
                    </a:p>
                  </a:txBody>
                  <a:tcPr/>
                </a:tc>
                <a:tc vMerge="1">
                  <a:txBody>
                    <a:bodyPr/>
                    <a:lstStyle/>
                    <a:p>
                      <a:endParaRPr kumimoji="1" lang="ja-JP" altLang="en-US" dirty="0"/>
                    </a:p>
                  </a:txBody>
                  <a:tcPr/>
                </a:tc>
              </a:tr>
              <a:tr h="339432">
                <a:tc>
                  <a:txBody>
                    <a:bodyPr/>
                    <a:lstStyle/>
                    <a:p>
                      <a:r>
                        <a:rPr kumimoji="1" lang="ja-JP" altLang="en-US" dirty="0" smtClean="0"/>
                        <a:t>再開</a:t>
                      </a:r>
                      <a:endParaRPr kumimoji="1" lang="ja-JP" altLang="en-US" dirty="0"/>
                    </a:p>
                  </a:txBody>
                  <a:tcPr/>
                </a:tc>
                <a:tc>
                  <a:txBody>
                    <a:bodyPr/>
                    <a:lstStyle/>
                    <a:p>
                      <a:r>
                        <a:rPr kumimoji="1" lang="ja-JP" altLang="en-US" dirty="0" smtClean="0"/>
                        <a:t>再開後１０日以内</a:t>
                      </a:r>
                      <a:endParaRPr kumimoji="1" lang="ja-JP" altLang="en-US" dirty="0"/>
                    </a:p>
                  </a:txBody>
                  <a:tcPr/>
                </a:tc>
                <a:tc>
                  <a:txBody>
                    <a:bodyPr/>
                    <a:lstStyle/>
                    <a:p>
                      <a:r>
                        <a:rPr kumimoji="1" lang="ja-JP" altLang="en-US" dirty="0" smtClean="0"/>
                        <a:t>再開届出書</a:t>
                      </a:r>
                      <a:endParaRPr kumimoji="1" lang="ja-JP" altLang="en-US" dirty="0"/>
                    </a:p>
                  </a:txBody>
                  <a:tcPr/>
                </a:tc>
                <a:tc vMerge="1">
                  <a:txBody>
                    <a:bodyPr/>
                    <a:lstStyle/>
                    <a:p>
                      <a:endParaRPr kumimoji="1" lang="ja-JP" altLang="en-US" dirty="0"/>
                    </a:p>
                  </a:txBody>
                  <a:tcPr/>
                </a:tc>
              </a:tr>
              <a:tr h="504056">
                <a:tc>
                  <a:txBody>
                    <a:bodyPr/>
                    <a:lstStyle/>
                    <a:p>
                      <a:r>
                        <a:rPr kumimoji="1" lang="ja-JP" altLang="en-US" dirty="0" smtClean="0"/>
                        <a:t>指定更新</a:t>
                      </a:r>
                      <a:endParaRPr kumimoji="1" lang="ja-JP" altLang="en-US" dirty="0"/>
                    </a:p>
                  </a:txBody>
                  <a:tcPr/>
                </a:tc>
                <a:tc>
                  <a:txBody>
                    <a:bodyPr/>
                    <a:lstStyle/>
                    <a:p>
                      <a:r>
                        <a:rPr kumimoji="1" lang="ja-JP" altLang="en-US" dirty="0" smtClean="0"/>
                        <a:t>指定期間満了月の１か月前の月末日</a:t>
                      </a:r>
                      <a:endParaRPr kumimoji="1" lang="ja-JP" altLang="en-US" dirty="0"/>
                    </a:p>
                  </a:txBody>
                  <a:tcPr/>
                </a:tc>
                <a:tc>
                  <a:txBody>
                    <a:bodyPr/>
                    <a:lstStyle/>
                    <a:p>
                      <a:r>
                        <a:rPr kumimoji="1" lang="ja-JP" altLang="en-US" dirty="0" smtClean="0"/>
                        <a:t>概ね有効期間の３か月前頃に指定更新手続きの通知を送付</a:t>
                      </a:r>
                      <a:endParaRPr kumimoji="1" lang="ja-JP" altLang="en-US" dirty="0"/>
                    </a:p>
                  </a:txBody>
                  <a:tcPr/>
                </a:tc>
                <a:tc vMerge="1">
                  <a:txBody>
                    <a:bodyPr/>
                    <a:lstStyle/>
                    <a:p>
                      <a:endParaRPr kumimoji="1" lang="ja-JP" altLang="en-US" dirty="0"/>
                    </a:p>
                  </a:txBody>
                  <a:tcPr/>
                </a:tc>
              </a:tr>
            </a:tbl>
          </a:graphicData>
        </a:graphic>
      </p:graphicFrame>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35</a:t>
            </a:fld>
            <a:endParaRPr kumimoji="1" lang="ja-JP" altLang="en-US"/>
          </a:p>
        </p:txBody>
      </p:sp>
    </p:spTree>
    <p:extLst>
      <p:ext uri="{BB962C8B-B14F-4D97-AF65-F5344CB8AC3E}">
        <p14:creationId xmlns:p14="http://schemas.microsoft.com/office/powerpoint/2010/main" val="8614304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請求</a:t>
            </a:r>
            <a:r>
              <a:rPr lang="ja-JP" altLang="en-US" dirty="0" smtClean="0">
                <a:solidFill>
                  <a:schemeClr val="bg1"/>
                </a:solidFill>
              </a:rPr>
              <a:t>方法①</a:t>
            </a:r>
            <a:endParaRPr kumimoji="1" lang="ja-JP" altLang="en-US" dirty="0">
              <a:solidFill>
                <a:schemeClr val="bg1"/>
              </a:solidFill>
            </a:endParaRPr>
          </a:p>
        </p:txBody>
      </p:sp>
      <p:sp>
        <p:nvSpPr>
          <p:cNvPr id="25" name="コンテンツ プレースホルダー 2"/>
          <p:cNvSpPr>
            <a:spLocks noGrp="1"/>
          </p:cNvSpPr>
          <p:nvPr>
            <p:ph idx="1"/>
          </p:nvPr>
        </p:nvSpPr>
        <p:spPr>
          <a:xfrm>
            <a:off x="0" y="1268760"/>
            <a:ext cx="9144000" cy="5040560"/>
          </a:xfrm>
        </p:spPr>
        <p:txBody>
          <a:bodyPr>
            <a:noAutofit/>
          </a:bodyPr>
          <a:lstStyle/>
          <a:p>
            <a:pPr marL="0" indent="0">
              <a:buNone/>
            </a:pPr>
            <a:r>
              <a:rPr lang="ja-JP" altLang="en-US" dirty="0" smtClean="0"/>
              <a:t>　平成２９年４月１日の吉川市介護予防・日常生活支援総合事業への移行後も、サービス費の請求は、これまでと同様に、国保連合会へ請求します。</a:t>
            </a:r>
            <a:endParaRPr lang="en-US" altLang="ja-JP" dirty="0" smtClean="0"/>
          </a:p>
          <a:p>
            <a:pPr marL="0" indent="0">
              <a:buNone/>
            </a:pPr>
            <a:r>
              <a:rPr lang="ja-JP" altLang="en-US" dirty="0"/>
              <a:t>　</a:t>
            </a:r>
            <a:r>
              <a:rPr lang="ja-JP" altLang="en-US" dirty="0" smtClean="0"/>
              <a:t>吉川市</a:t>
            </a:r>
            <a:r>
              <a:rPr lang="ja-JP" altLang="en-US" dirty="0"/>
              <a:t>で</a:t>
            </a:r>
            <a:r>
              <a:rPr lang="ja-JP" altLang="en-US" dirty="0" smtClean="0"/>
              <a:t>は、</a:t>
            </a:r>
            <a:r>
              <a:rPr lang="ja-JP" altLang="en-US" dirty="0"/>
              <a:t>すべて</a:t>
            </a:r>
            <a:r>
              <a:rPr lang="ja-JP" altLang="en-US" dirty="0" smtClean="0"/>
              <a:t>のサービスについて、国保連合会での審査支払を活用できます</a:t>
            </a:r>
            <a:r>
              <a:rPr lang="ja-JP" altLang="en-US" dirty="0" smtClean="0"/>
              <a:t>。</a:t>
            </a:r>
            <a:endParaRPr lang="en-US" altLang="ja-JP"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36</a:t>
            </a:fld>
            <a:endParaRPr kumimoji="1" lang="ja-JP" altLang="en-US"/>
          </a:p>
        </p:txBody>
      </p:sp>
    </p:spTree>
    <p:extLst>
      <p:ext uri="{BB962C8B-B14F-4D97-AF65-F5344CB8AC3E}">
        <p14:creationId xmlns:p14="http://schemas.microsoft.com/office/powerpoint/2010/main" val="29219615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請求</a:t>
            </a:r>
            <a:r>
              <a:rPr lang="ja-JP" altLang="en-US" dirty="0" smtClean="0">
                <a:solidFill>
                  <a:schemeClr val="bg1"/>
                </a:solidFill>
              </a:rPr>
              <a:t>方法②</a:t>
            </a:r>
            <a:endParaRPr kumimoji="1" lang="ja-JP" altLang="en-US" dirty="0">
              <a:solidFill>
                <a:schemeClr val="bg1"/>
              </a:solidFill>
            </a:endParaRPr>
          </a:p>
        </p:txBody>
      </p:sp>
      <p:sp>
        <p:nvSpPr>
          <p:cNvPr id="25" name="コンテンツ プレースホルダー 2"/>
          <p:cNvSpPr>
            <a:spLocks noGrp="1"/>
          </p:cNvSpPr>
          <p:nvPr>
            <p:ph idx="1"/>
          </p:nvPr>
        </p:nvSpPr>
        <p:spPr>
          <a:xfrm>
            <a:off x="0" y="1268760"/>
            <a:ext cx="9144000" cy="5400600"/>
          </a:xfrm>
        </p:spPr>
        <p:txBody>
          <a:bodyPr>
            <a:noAutofit/>
          </a:bodyPr>
          <a:lstStyle/>
          <a:p>
            <a:r>
              <a:rPr lang="ja-JP" altLang="en-US" sz="2800" dirty="0"/>
              <a:t>介護</a:t>
            </a:r>
            <a:r>
              <a:rPr lang="ja-JP" altLang="en-US" sz="2800" dirty="0" smtClean="0"/>
              <a:t>予防・日常生活支援総合事業費請求明細書の様式番号は「様式二の三」（識別番号は７１Ｒ１）です</a:t>
            </a:r>
            <a:r>
              <a:rPr lang="ja-JP" altLang="en-US" sz="2800" dirty="0" smtClean="0"/>
              <a:t>。</a:t>
            </a:r>
            <a:r>
              <a:rPr lang="ja-JP" altLang="en-US" sz="2800" dirty="0" smtClean="0"/>
              <a:t>誤った様式番号（認識番号）はエラーとなりますので、ご注意ください。</a:t>
            </a:r>
            <a:endParaRPr lang="en-US" altLang="ja-JP" sz="2800" dirty="0"/>
          </a:p>
          <a:p>
            <a:r>
              <a:rPr lang="ja-JP" altLang="en-US" sz="2800" dirty="0" smtClean="0"/>
              <a:t>なお、介護予防・日常生活支援総合事業費に関する請求データは、介護給付費とは別のファイルとなりますので、ご注意ください。</a:t>
            </a:r>
            <a:endParaRPr lang="en-US" altLang="ja-JP" sz="2800" dirty="0" smtClean="0"/>
          </a:p>
          <a:p>
            <a:pPr lvl="1">
              <a:buFont typeface="Wingdings" panose="05000000000000000000" pitchFamily="2" charset="2"/>
              <a:buChar char="Ø"/>
            </a:pPr>
            <a:r>
              <a:rPr lang="ja-JP" altLang="en-US" sz="2400" dirty="0" smtClean="0"/>
              <a:t>データ種別　７１Ｒ</a:t>
            </a:r>
            <a:endParaRPr lang="en-US" altLang="ja-JP" sz="2400" dirty="0" smtClean="0"/>
          </a:p>
          <a:p>
            <a:pPr lvl="1">
              <a:buFont typeface="Wingdings" panose="05000000000000000000" pitchFamily="2" charset="2"/>
              <a:buChar char="Ø"/>
            </a:pPr>
            <a:r>
              <a:rPr lang="ja-JP" altLang="en-US" sz="2400" dirty="0" smtClean="0"/>
              <a:t>総合事業費請求書情報　様式番号第一の二（識別番号７１１３）</a:t>
            </a:r>
            <a:endParaRPr lang="en-US" altLang="ja-JP" sz="2400" dirty="0" smtClean="0"/>
          </a:p>
          <a:p>
            <a:pPr lvl="1">
              <a:buFont typeface="Wingdings" panose="05000000000000000000" pitchFamily="2" charset="2"/>
              <a:buChar char="Ø"/>
            </a:pPr>
            <a:r>
              <a:rPr lang="ja-JP" altLang="en-US" sz="2400" dirty="0" smtClean="0"/>
              <a:t>総合事業費請求明細書情報　様式番号第二の三（識別番号７１Ｒ１）</a:t>
            </a:r>
            <a:endParaRPr lang="en-US" altLang="ja-JP" sz="2400" dirty="0" smtClean="0"/>
          </a:p>
          <a:p>
            <a:pPr marL="0" indent="0">
              <a:buNone/>
            </a:pPr>
            <a:r>
              <a:rPr lang="ja-JP" altLang="en-US" sz="2800" dirty="0"/>
              <a:t>　</a:t>
            </a:r>
            <a:endParaRPr lang="en-US" altLang="ja-JP" sz="2800"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37</a:t>
            </a:fld>
            <a:endParaRPr kumimoji="1" lang="ja-JP" altLang="en-US"/>
          </a:p>
        </p:txBody>
      </p:sp>
    </p:spTree>
    <p:extLst>
      <p:ext uri="{BB962C8B-B14F-4D97-AF65-F5344CB8AC3E}">
        <p14:creationId xmlns:p14="http://schemas.microsoft.com/office/powerpoint/2010/main" val="6649510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a:t>
            </a:r>
            <a:r>
              <a:rPr lang="ja-JP" altLang="en-US" dirty="0">
                <a:solidFill>
                  <a:schemeClr val="bg1"/>
                </a:solidFill>
              </a:rPr>
              <a:t>①</a:t>
            </a:r>
            <a:endParaRPr kumimoji="1" lang="ja-JP" altLang="en-US" dirty="0">
              <a:solidFill>
                <a:schemeClr val="bg1"/>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362765"/>
            <a:ext cx="7560840" cy="519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38</a:t>
            </a:fld>
            <a:endParaRPr kumimoji="1" lang="ja-JP" altLang="en-US"/>
          </a:p>
        </p:txBody>
      </p:sp>
    </p:spTree>
    <p:extLst>
      <p:ext uri="{BB962C8B-B14F-4D97-AF65-F5344CB8AC3E}">
        <p14:creationId xmlns:p14="http://schemas.microsoft.com/office/powerpoint/2010/main" val="13303745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事務処理の流れ①－２</a:t>
            </a:r>
            <a:endParaRPr kumimoji="1" lang="ja-JP" altLang="en-US" dirty="0">
              <a:solidFill>
                <a:schemeClr val="bg1"/>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124744"/>
            <a:ext cx="7128792" cy="5658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39</a:t>
            </a:fld>
            <a:endParaRPr kumimoji="1" lang="ja-JP" altLang="en-US"/>
          </a:p>
        </p:txBody>
      </p:sp>
    </p:spTree>
    <p:extLst>
      <p:ext uri="{BB962C8B-B14F-4D97-AF65-F5344CB8AC3E}">
        <p14:creationId xmlns:p14="http://schemas.microsoft.com/office/powerpoint/2010/main" val="2875429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204864"/>
            <a:ext cx="9144000" cy="1143000"/>
          </a:xfrm>
          <a:solidFill>
            <a:srgbClr val="002060"/>
          </a:solidFill>
        </p:spPr>
        <p:txBody>
          <a:bodyPr>
            <a:normAutofit fontScale="90000"/>
          </a:bodyPr>
          <a:lstStyle/>
          <a:p>
            <a:pPr algn="l"/>
            <a:r>
              <a:rPr kumimoji="1" lang="ja-JP" altLang="en-US" dirty="0" smtClean="0">
                <a:solidFill>
                  <a:schemeClr val="bg1"/>
                </a:solidFill>
              </a:rPr>
              <a:t>新しい介護予防・日常生活支援総合事業</a:t>
            </a:r>
            <a:r>
              <a:rPr lang="ja-JP" altLang="en-US" dirty="0" smtClean="0">
                <a:solidFill>
                  <a:schemeClr val="bg1"/>
                </a:solidFill>
              </a:rPr>
              <a:t>の構成</a:t>
            </a:r>
            <a:endParaRPr kumimoji="1" lang="ja-JP" altLang="en-US" dirty="0">
              <a:solidFill>
                <a:schemeClr val="bg1"/>
              </a:solidFill>
            </a:endParaRPr>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a:t>
            </a:fld>
            <a:endParaRPr kumimoji="1" lang="ja-JP" altLang="en-US"/>
          </a:p>
        </p:txBody>
      </p:sp>
    </p:spTree>
    <p:extLst>
      <p:ext uri="{BB962C8B-B14F-4D97-AF65-F5344CB8AC3E}">
        <p14:creationId xmlns:p14="http://schemas.microsoft.com/office/powerpoint/2010/main" val="18709440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事務処理の流れ②</a:t>
            </a:r>
            <a:endParaRPr kumimoji="1" lang="ja-JP" altLang="en-US" dirty="0">
              <a:solidFill>
                <a:schemeClr val="bg1"/>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064896"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40</a:t>
            </a:fld>
            <a:endParaRPr kumimoji="1" lang="ja-JP" altLang="en-US"/>
          </a:p>
        </p:txBody>
      </p:sp>
    </p:spTree>
    <p:extLst>
      <p:ext uri="{BB962C8B-B14F-4D97-AF65-F5344CB8AC3E}">
        <p14:creationId xmlns:p14="http://schemas.microsoft.com/office/powerpoint/2010/main" val="357809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事務処理の流れ②－２</a:t>
            </a:r>
            <a:endParaRPr kumimoji="1" lang="ja-JP" altLang="en-US" dirty="0">
              <a:solidFill>
                <a:schemeClr val="bg1"/>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379909"/>
            <a:ext cx="7560840" cy="4857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41</a:t>
            </a:fld>
            <a:endParaRPr kumimoji="1" lang="ja-JP" altLang="en-US"/>
          </a:p>
        </p:txBody>
      </p:sp>
    </p:spTree>
    <p:extLst>
      <p:ext uri="{BB962C8B-B14F-4D97-AF65-F5344CB8AC3E}">
        <p14:creationId xmlns:p14="http://schemas.microsoft.com/office/powerpoint/2010/main" val="32540128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コネクタ 9"/>
          <p:cNvCxnSpPr/>
          <p:nvPr/>
        </p:nvCxnSpPr>
        <p:spPr>
          <a:xfrm>
            <a:off x="2411760" y="2595659"/>
            <a:ext cx="0" cy="2412000"/>
          </a:xfrm>
          <a:prstGeom prst="line">
            <a:avLst/>
          </a:prstGeom>
          <a:ln w="60325">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a:solidFill>
                  <a:schemeClr val="bg1"/>
                </a:solidFill>
              </a:rPr>
              <a:t>請求</a:t>
            </a:r>
            <a:r>
              <a:rPr lang="ja-JP" altLang="en-US" dirty="0" smtClean="0">
                <a:solidFill>
                  <a:schemeClr val="bg1"/>
                </a:solidFill>
              </a:rPr>
              <a:t>のサービスコードについて</a:t>
            </a:r>
            <a:endParaRPr kumimoji="1" lang="ja-JP" altLang="en-US" dirty="0">
              <a:solidFill>
                <a:schemeClr val="bg1"/>
              </a:solidFill>
            </a:endParaRPr>
          </a:p>
        </p:txBody>
      </p:sp>
      <p:sp>
        <p:nvSpPr>
          <p:cNvPr id="25" name="コンテンツ プレースホルダー 2"/>
          <p:cNvSpPr>
            <a:spLocks noGrp="1"/>
          </p:cNvSpPr>
          <p:nvPr>
            <p:ph idx="1"/>
          </p:nvPr>
        </p:nvSpPr>
        <p:spPr>
          <a:xfrm>
            <a:off x="-36512" y="1124744"/>
            <a:ext cx="9144000" cy="792088"/>
          </a:xfrm>
        </p:spPr>
        <p:txBody>
          <a:bodyPr>
            <a:normAutofit/>
          </a:bodyPr>
          <a:lstStyle/>
          <a:p>
            <a:pPr marL="0" indent="0">
              <a:buNone/>
            </a:pPr>
            <a:r>
              <a:rPr lang="ja-JP" altLang="en-US" sz="1800" dirty="0" smtClean="0"/>
              <a:t>～対応のお願い～</a:t>
            </a:r>
            <a:endParaRPr lang="en-US" altLang="ja-JP" sz="1800" dirty="0" smtClean="0"/>
          </a:p>
          <a:p>
            <a:pPr marL="0" indent="0">
              <a:buNone/>
            </a:pPr>
            <a:r>
              <a:rPr lang="ja-JP" altLang="en-US" sz="1800" dirty="0" smtClean="0"/>
              <a:t>請求ソフトで請求するにあたり、事前に総合事業のサービスコードを登録する必要があります。</a:t>
            </a:r>
            <a:endParaRPr lang="en-US" altLang="ja-JP" sz="1800" dirty="0"/>
          </a:p>
        </p:txBody>
      </p:sp>
      <p:graphicFrame>
        <p:nvGraphicFramePr>
          <p:cNvPr id="6" name="図表 5"/>
          <p:cNvGraphicFramePr/>
          <p:nvPr>
            <p:extLst>
              <p:ext uri="{D42A27DB-BD31-4B8C-83A1-F6EECF244321}">
                <p14:modId xmlns:p14="http://schemas.microsoft.com/office/powerpoint/2010/main" val="1199110066"/>
              </p:ext>
            </p:extLst>
          </p:nvPr>
        </p:nvGraphicFramePr>
        <p:xfrm>
          <a:off x="-5053" y="2636912"/>
          <a:ext cx="914400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55576" y="3068960"/>
            <a:ext cx="1440160" cy="369332"/>
          </a:xfrm>
          <a:prstGeom prst="rect">
            <a:avLst/>
          </a:prstGeom>
          <a:noFill/>
        </p:spPr>
        <p:txBody>
          <a:bodyPr wrap="square" rtlCol="0">
            <a:spAutoFit/>
          </a:bodyPr>
          <a:lstStyle/>
          <a:p>
            <a:r>
              <a:rPr kumimoji="1" lang="ja-JP" altLang="en-US" dirty="0" smtClean="0"/>
              <a:t>介護予防</a:t>
            </a:r>
            <a:endParaRPr kumimoji="1" lang="ja-JP" altLang="en-US" dirty="0"/>
          </a:p>
        </p:txBody>
      </p:sp>
      <p:sp>
        <p:nvSpPr>
          <p:cNvPr id="9" name="テキスト ボックス 8"/>
          <p:cNvSpPr txBox="1"/>
          <p:nvPr/>
        </p:nvSpPr>
        <p:spPr>
          <a:xfrm>
            <a:off x="755576" y="4427820"/>
            <a:ext cx="1440160" cy="369332"/>
          </a:xfrm>
          <a:prstGeom prst="rect">
            <a:avLst/>
          </a:prstGeom>
          <a:noFill/>
        </p:spPr>
        <p:txBody>
          <a:bodyPr wrap="square" rtlCol="0">
            <a:spAutoFit/>
          </a:bodyPr>
          <a:lstStyle/>
          <a:p>
            <a:r>
              <a:rPr kumimoji="1" lang="ja-JP" altLang="en-US" dirty="0" smtClean="0"/>
              <a:t>総合事業</a:t>
            </a:r>
            <a:endParaRPr kumimoji="1" lang="ja-JP" altLang="en-US" dirty="0"/>
          </a:p>
        </p:txBody>
      </p:sp>
      <p:cxnSp>
        <p:nvCxnSpPr>
          <p:cNvPr id="13" name="直線コネクタ 12"/>
          <p:cNvCxnSpPr/>
          <p:nvPr/>
        </p:nvCxnSpPr>
        <p:spPr>
          <a:xfrm>
            <a:off x="5724128" y="2637224"/>
            <a:ext cx="0" cy="2412000"/>
          </a:xfrm>
          <a:prstGeom prst="line">
            <a:avLst/>
          </a:prstGeom>
          <a:ln w="603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763688" y="2373433"/>
            <a:ext cx="2448000" cy="307777"/>
          </a:xfrm>
          <a:prstGeom prst="rect">
            <a:avLst/>
          </a:prstGeom>
          <a:solidFill>
            <a:schemeClr val="bg1"/>
          </a:solidFill>
        </p:spPr>
        <p:txBody>
          <a:bodyPr wrap="square" rtlCol="0">
            <a:spAutoFit/>
          </a:bodyPr>
          <a:lstStyle/>
          <a:p>
            <a:r>
              <a:rPr kumimoji="1" lang="ja-JP" altLang="en-US" sz="1400" dirty="0" smtClean="0"/>
              <a:t>Ｈ２９．４．１（総合事業開始）</a:t>
            </a:r>
            <a:endParaRPr kumimoji="1" lang="ja-JP" altLang="en-US" sz="1400" dirty="0"/>
          </a:p>
        </p:txBody>
      </p:sp>
      <p:sp>
        <p:nvSpPr>
          <p:cNvPr id="15" name="テキスト ボックス 14"/>
          <p:cNvSpPr txBox="1"/>
          <p:nvPr/>
        </p:nvSpPr>
        <p:spPr>
          <a:xfrm>
            <a:off x="5076056" y="2373433"/>
            <a:ext cx="1296144" cy="307777"/>
          </a:xfrm>
          <a:prstGeom prst="rect">
            <a:avLst/>
          </a:prstGeom>
          <a:solidFill>
            <a:schemeClr val="bg1"/>
          </a:solidFill>
        </p:spPr>
        <p:txBody>
          <a:bodyPr wrap="square" rtlCol="0">
            <a:spAutoFit/>
          </a:bodyPr>
          <a:lstStyle/>
          <a:p>
            <a:r>
              <a:rPr kumimoji="1" lang="ja-JP" altLang="en-US" sz="1400" dirty="0" smtClean="0"/>
              <a:t>Ｈ３０．４．１</a:t>
            </a:r>
            <a:endParaRPr kumimoji="1" lang="ja-JP" altLang="en-US" sz="1400" dirty="0"/>
          </a:p>
        </p:txBody>
      </p:sp>
      <p:sp>
        <p:nvSpPr>
          <p:cNvPr id="16" name="正方形/長方形 15"/>
          <p:cNvSpPr/>
          <p:nvPr/>
        </p:nvSpPr>
        <p:spPr>
          <a:xfrm>
            <a:off x="107504" y="1872534"/>
            <a:ext cx="6552728" cy="42217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b="1" dirty="0"/>
              <a:t>既存</a:t>
            </a:r>
            <a:r>
              <a:rPr lang="ja-JP" altLang="en-US" dirty="0"/>
              <a:t>の</a:t>
            </a:r>
            <a:r>
              <a:rPr lang="ja-JP" altLang="en-US" dirty="0" smtClean="0"/>
              <a:t>事業所</a:t>
            </a:r>
            <a:r>
              <a:rPr lang="ja-JP" altLang="en-US" sz="1400" dirty="0" smtClean="0"/>
              <a:t>（</a:t>
            </a:r>
            <a:r>
              <a:rPr lang="ja-JP" altLang="en-US" sz="1400" u="sng" dirty="0" smtClean="0"/>
              <a:t>Ｈ２７．３．３１まで</a:t>
            </a:r>
            <a:r>
              <a:rPr lang="ja-JP" altLang="en-US" sz="1400" dirty="0" smtClean="0"/>
              <a:t>に介護予防事業所の指定を受けていた事業所）</a:t>
            </a:r>
            <a:endParaRPr kumimoji="1" lang="ja-JP" altLang="en-US" sz="1400" dirty="0"/>
          </a:p>
        </p:txBody>
      </p:sp>
      <p:sp>
        <p:nvSpPr>
          <p:cNvPr id="17" name="正方形/長方形 16"/>
          <p:cNvSpPr/>
          <p:nvPr/>
        </p:nvSpPr>
        <p:spPr>
          <a:xfrm>
            <a:off x="4860032" y="3213008"/>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１</a:t>
            </a:r>
            <a:endParaRPr kumimoji="1" lang="ja-JP" altLang="en-US" dirty="0">
              <a:solidFill>
                <a:schemeClr val="tx1"/>
              </a:solidFill>
            </a:endParaRPr>
          </a:p>
        </p:txBody>
      </p:sp>
      <p:sp>
        <p:nvSpPr>
          <p:cNvPr id="19" name="正方形/長方形 18"/>
          <p:cNvSpPr/>
          <p:nvPr/>
        </p:nvSpPr>
        <p:spPr>
          <a:xfrm>
            <a:off x="4932040" y="4365104"/>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kumimoji="1" lang="ja-JP" altLang="en-US" dirty="0" smtClean="0">
                <a:solidFill>
                  <a:schemeClr val="tx1"/>
                </a:solidFill>
              </a:rPr>
              <a:t>２</a:t>
            </a:r>
            <a:endParaRPr kumimoji="1" lang="ja-JP" altLang="en-US" dirty="0">
              <a:solidFill>
                <a:schemeClr val="tx1"/>
              </a:solidFill>
            </a:endParaRPr>
          </a:p>
        </p:txBody>
      </p:sp>
      <p:sp>
        <p:nvSpPr>
          <p:cNvPr id="20" name="正方形/長方形 19"/>
          <p:cNvSpPr/>
          <p:nvPr/>
        </p:nvSpPr>
        <p:spPr>
          <a:xfrm>
            <a:off x="6732240" y="4694701"/>
            <a:ext cx="648072" cy="28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t>
            </a:r>
            <a:r>
              <a:rPr lang="ja-JP" altLang="en-US" dirty="0">
                <a:solidFill>
                  <a:schemeClr val="tx1"/>
                </a:solidFill>
              </a:rPr>
              <a:t>３</a:t>
            </a:r>
            <a:endParaRPr kumimoji="1" lang="ja-JP" altLang="en-US" dirty="0">
              <a:solidFill>
                <a:schemeClr val="tx1"/>
              </a:solidFill>
            </a:endParaRPr>
          </a:p>
        </p:txBody>
      </p:sp>
      <p:sp>
        <p:nvSpPr>
          <p:cNvPr id="18" name="テキスト ボックス 17"/>
          <p:cNvSpPr txBox="1"/>
          <p:nvPr/>
        </p:nvSpPr>
        <p:spPr>
          <a:xfrm>
            <a:off x="4170395" y="3738518"/>
            <a:ext cx="761645" cy="338554"/>
          </a:xfrm>
          <a:prstGeom prst="rect">
            <a:avLst/>
          </a:prstGeom>
          <a:noFill/>
        </p:spPr>
        <p:txBody>
          <a:bodyPr wrap="square" rtlCol="0">
            <a:spAutoFit/>
          </a:bodyPr>
          <a:lstStyle/>
          <a:p>
            <a:r>
              <a:rPr kumimoji="1" lang="ja-JP" altLang="en-US" sz="1600" dirty="0" smtClean="0">
                <a:solidFill>
                  <a:srgbClr val="FF0000"/>
                </a:solidFill>
              </a:rPr>
              <a:t>自動</a:t>
            </a:r>
            <a:endParaRPr kumimoji="1" lang="ja-JP" altLang="en-US" sz="1600" dirty="0">
              <a:solidFill>
                <a:srgbClr val="FF0000"/>
              </a:solidFill>
            </a:endParaRPr>
          </a:p>
        </p:txBody>
      </p:sp>
      <p:sp>
        <p:nvSpPr>
          <p:cNvPr id="22" name="テキスト ボックス 21"/>
          <p:cNvSpPr txBox="1"/>
          <p:nvPr/>
        </p:nvSpPr>
        <p:spPr>
          <a:xfrm>
            <a:off x="5724128" y="3954542"/>
            <a:ext cx="1049677" cy="338554"/>
          </a:xfrm>
          <a:prstGeom prst="rect">
            <a:avLst/>
          </a:prstGeom>
          <a:noFill/>
        </p:spPr>
        <p:txBody>
          <a:bodyPr wrap="square" rtlCol="0">
            <a:spAutoFit/>
          </a:bodyPr>
          <a:lstStyle/>
          <a:p>
            <a:r>
              <a:rPr kumimoji="1" lang="ja-JP" altLang="en-US" sz="1600" dirty="0" smtClean="0">
                <a:solidFill>
                  <a:srgbClr val="FF0000"/>
                </a:solidFill>
              </a:rPr>
              <a:t>更新申請</a:t>
            </a:r>
            <a:endParaRPr kumimoji="1" lang="ja-JP" altLang="en-US" sz="1600" dirty="0">
              <a:solidFill>
                <a:srgbClr val="FF0000"/>
              </a:solidFill>
            </a:endParaRPr>
          </a:p>
        </p:txBody>
      </p:sp>
      <p:sp>
        <p:nvSpPr>
          <p:cNvPr id="21" name="正方形/長方形 20"/>
          <p:cNvSpPr/>
          <p:nvPr/>
        </p:nvSpPr>
        <p:spPr>
          <a:xfrm>
            <a:off x="179512" y="5229200"/>
            <a:ext cx="8856984" cy="1152128"/>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kumimoji="1" lang="en-US" altLang="ja-JP" sz="1500" dirty="0" smtClean="0"/>
              <a:t>※</a:t>
            </a:r>
            <a:r>
              <a:rPr kumimoji="1" lang="ja-JP" altLang="en-US" sz="1500" dirty="0" smtClean="0"/>
              <a:t>１　変更なし。訪問介護が「６１」から始まるコード。通所介護が「６５」から始まるコード。</a:t>
            </a:r>
            <a:endParaRPr kumimoji="1" lang="en-US" altLang="ja-JP" sz="1500" dirty="0" smtClean="0"/>
          </a:p>
          <a:p>
            <a:r>
              <a:rPr kumimoji="1" lang="ja-JP" altLang="en-US" sz="1500" dirty="0" smtClean="0"/>
              <a:t>　ただし、要支援の方で、平成２９年４月１日以降（総合事業開始後）に認定更新した方は、</a:t>
            </a:r>
            <a:r>
              <a:rPr kumimoji="1" lang="en-US" altLang="ja-JP" sz="1500" dirty="0" smtClean="0"/>
              <a:t>※</a:t>
            </a:r>
            <a:r>
              <a:rPr kumimoji="1" lang="ja-JP" altLang="en-US" sz="1500" dirty="0" smtClean="0"/>
              <a:t>２となる。</a:t>
            </a:r>
            <a:endParaRPr kumimoji="1" lang="en-US" altLang="ja-JP" sz="1500" dirty="0" smtClean="0"/>
          </a:p>
          <a:p>
            <a:r>
              <a:rPr lang="en-US" altLang="ja-JP" sz="1500" dirty="0" smtClean="0"/>
              <a:t>※</a:t>
            </a:r>
            <a:r>
              <a:rPr lang="ja-JP" altLang="en-US" sz="1500" dirty="0" smtClean="0"/>
              <a:t>２　別添の総合事業サービスコード表のとおり。</a:t>
            </a:r>
            <a:r>
              <a:rPr lang="ja-JP" altLang="en-US" sz="1500" dirty="0"/>
              <a:t>　</a:t>
            </a:r>
            <a:r>
              <a:rPr lang="ja-JP" altLang="en-US" sz="1500" dirty="0" smtClean="0"/>
              <a:t>訪問介護が「Ａ１」、通所介護が「Ａ５」から始まるコード。</a:t>
            </a:r>
            <a:endParaRPr lang="en-US" altLang="ja-JP" sz="1500" dirty="0" smtClean="0"/>
          </a:p>
          <a:p>
            <a:r>
              <a:rPr kumimoji="1" lang="en-US" altLang="ja-JP" sz="1500" dirty="0" smtClean="0"/>
              <a:t>※</a:t>
            </a:r>
            <a:r>
              <a:rPr kumimoji="1" lang="ja-JP" altLang="en-US" sz="1500" dirty="0" smtClean="0"/>
              <a:t>３　</a:t>
            </a:r>
            <a:r>
              <a:rPr lang="ja-JP" altLang="en-US" sz="1500" dirty="0"/>
              <a:t>別添の総合事業サービスコード表のとおり。　訪問介護が「</a:t>
            </a:r>
            <a:r>
              <a:rPr lang="ja-JP" altLang="en-US" sz="1500" dirty="0" smtClean="0"/>
              <a:t>Ａ２」</a:t>
            </a:r>
            <a:r>
              <a:rPr lang="ja-JP" altLang="en-US" sz="1500" dirty="0"/>
              <a:t>、通所介護が「</a:t>
            </a:r>
            <a:r>
              <a:rPr lang="ja-JP" altLang="en-US" sz="1500" dirty="0" smtClean="0"/>
              <a:t>Ａ６」</a:t>
            </a:r>
            <a:r>
              <a:rPr lang="ja-JP" altLang="en-US" sz="1500" dirty="0"/>
              <a:t>から始まるコード</a:t>
            </a:r>
            <a:r>
              <a:rPr lang="ja-JP" altLang="en-US" sz="1500" dirty="0" smtClean="0"/>
              <a:t>。</a:t>
            </a:r>
            <a:endParaRPr kumimoji="1" lang="en-US" altLang="ja-JP" sz="1500" dirty="0" smtClean="0"/>
          </a:p>
          <a:p>
            <a:endParaRPr kumimoji="1" lang="ja-JP" altLang="en-US" sz="1500"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42</a:t>
            </a:fld>
            <a:endParaRPr kumimoji="1" lang="ja-JP" altLang="en-US"/>
          </a:p>
        </p:txBody>
      </p:sp>
    </p:spTree>
    <p:extLst>
      <p:ext uri="{BB962C8B-B14F-4D97-AF65-F5344CB8AC3E}">
        <p14:creationId xmlns:p14="http://schemas.microsoft.com/office/powerpoint/2010/main" val="33504402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利用者負担等</a:t>
            </a:r>
            <a:endParaRPr kumimoji="1" lang="ja-JP" altLang="en-US" dirty="0">
              <a:solidFill>
                <a:schemeClr val="bg1"/>
              </a:solidFill>
            </a:endParaRPr>
          </a:p>
        </p:txBody>
      </p:sp>
      <p:sp>
        <p:nvSpPr>
          <p:cNvPr id="8" name="コンテンツ プレースホルダー 2"/>
          <p:cNvSpPr txBox="1">
            <a:spLocks/>
          </p:cNvSpPr>
          <p:nvPr/>
        </p:nvSpPr>
        <p:spPr>
          <a:xfrm>
            <a:off x="35496" y="1709192"/>
            <a:ext cx="9144000" cy="4528120"/>
          </a:xfrm>
          <a:prstGeom prst="rect">
            <a:avLst/>
          </a:prstGeom>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dirty="0" smtClean="0"/>
              <a:t>・負担割合</a:t>
            </a:r>
            <a:endParaRPr lang="en-US" altLang="ja-JP" dirty="0" smtClean="0"/>
          </a:p>
          <a:p>
            <a:pPr marL="0" indent="0">
              <a:buFont typeface="Arial" panose="020B0604020202020204" pitchFamily="34" charset="0"/>
              <a:buNone/>
            </a:pPr>
            <a:r>
              <a:rPr lang="ja-JP" altLang="en-US" sz="2400" dirty="0" smtClean="0"/>
              <a:t>事業者指定により提供するサービスの利用者負担は、現在の介護給付の利用者負担割合（原則１割、一定以上所得者は２割）と同様です。</a:t>
            </a:r>
            <a:endParaRPr lang="en-US" altLang="ja-JP" sz="2400" dirty="0" smtClean="0"/>
          </a:p>
          <a:p>
            <a:pPr marL="0" indent="0">
              <a:buFont typeface="Arial" panose="020B0604020202020204" pitchFamily="34" charset="0"/>
              <a:buNone/>
            </a:pPr>
            <a:endParaRPr lang="en-US" altLang="ja-JP" sz="2400" dirty="0" smtClean="0"/>
          </a:p>
          <a:p>
            <a:pPr marL="0" indent="0">
              <a:buFont typeface="Arial" panose="020B0604020202020204" pitchFamily="34" charset="0"/>
              <a:buNone/>
            </a:pPr>
            <a:r>
              <a:rPr lang="ja-JP" altLang="en-US" dirty="0" smtClean="0"/>
              <a:t>・利用者負担軽減制度</a:t>
            </a:r>
            <a:endParaRPr lang="en-US" altLang="ja-JP" dirty="0" smtClean="0"/>
          </a:p>
          <a:p>
            <a:pPr marL="0" indent="0">
              <a:buFont typeface="Arial" panose="020B0604020202020204" pitchFamily="34" charset="0"/>
              <a:buNone/>
            </a:pPr>
            <a:r>
              <a:rPr lang="ja-JP" altLang="en-US" sz="2400" dirty="0" smtClean="0"/>
              <a:t>給付における利用者負担の軽減制度に相当する高額介護予防サービス費相当事業を実施します。</a:t>
            </a:r>
            <a:endParaRPr lang="en-US" altLang="ja-JP" sz="2400" dirty="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43</a:t>
            </a:fld>
            <a:endParaRPr kumimoji="1" lang="ja-JP" altLang="en-US"/>
          </a:p>
        </p:txBody>
      </p:sp>
    </p:spTree>
    <p:extLst>
      <p:ext uri="{BB962C8B-B14F-4D97-AF65-F5344CB8AC3E}">
        <p14:creationId xmlns:p14="http://schemas.microsoft.com/office/powerpoint/2010/main" val="729713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利用限度額</a:t>
            </a:r>
            <a:endParaRPr kumimoji="1" lang="ja-JP" altLang="en-US" dirty="0">
              <a:solidFill>
                <a:schemeClr val="bg1"/>
              </a:solidFill>
            </a:endParaRPr>
          </a:p>
        </p:txBody>
      </p:sp>
      <p:sp>
        <p:nvSpPr>
          <p:cNvPr id="6" name="コンテンツ プレースホルダー 2"/>
          <p:cNvSpPr>
            <a:spLocks noGrp="1"/>
          </p:cNvSpPr>
          <p:nvPr>
            <p:ph idx="1"/>
          </p:nvPr>
        </p:nvSpPr>
        <p:spPr>
          <a:xfrm>
            <a:off x="35698" y="1844824"/>
            <a:ext cx="9144000" cy="4392488"/>
          </a:xfrm>
        </p:spPr>
        <p:txBody>
          <a:bodyPr>
            <a:noAutofit/>
          </a:bodyPr>
          <a:lstStyle/>
          <a:p>
            <a:pPr marL="0" indent="0">
              <a:buNone/>
            </a:pPr>
            <a:r>
              <a:rPr lang="ja-JP" altLang="en-US" dirty="0" smtClean="0"/>
              <a:t>・限度額管理　</a:t>
            </a:r>
            <a:endParaRPr lang="en-US" altLang="ja-JP" dirty="0" smtClean="0"/>
          </a:p>
          <a:p>
            <a:pPr marL="0" indent="0">
              <a:buNone/>
            </a:pPr>
            <a:r>
              <a:rPr lang="ja-JP" altLang="en-US" sz="2400" dirty="0" smtClean="0"/>
              <a:t>事業者指定による提供サービスについては給付管理を行います。要支援認定を受けた方については、現在、適用されている予防給付の利用限度額の範囲内で、給付と事業者指定により提供するサービスと一体的に給付管理します。</a:t>
            </a:r>
            <a:endParaRPr lang="en-US" altLang="ja-JP" sz="2400" dirty="0" smtClean="0"/>
          </a:p>
          <a:p>
            <a:pPr marL="0" indent="0">
              <a:buNone/>
            </a:pPr>
            <a:endParaRPr lang="en-US" altLang="ja-JP" sz="2400" dirty="0" smtClean="0"/>
          </a:p>
          <a:p>
            <a:pPr marL="0" indent="0">
              <a:buNone/>
            </a:pPr>
            <a:r>
              <a:rPr lang="ja-JP" altLang="en-US" dirty="0" smtClean="0"/>
              <a:t>・事業対象者の支給限度基準額</a:t>
            </a:r>
            <a:endParaRPr lang="en-US" altLang="ja-JP" dirty="0" smtClean="0"/>
          </a:p>
          <a:p>
            <a:pPr marL="0" indent="0">
              <a:buNone/>
            </a:pPr>
            <a:r>
              <a:rPr lang="ja-JP" altLang="en-US" sz="2400" dirty="0" smtClean="0"/>
              <a:t>基本チェックリストにより事業対象者と判断された方については、</a:t>
            </a:r>
            <a:r>
              <a:rPr lang="ja-JP" altLang="en-US" sz="2400" dirty="0" smtClean="0">
                <a:solidFill>
                  <a:srgbClr val="FF0000"/>
                </a:solidFill>
              </a:rPr>
              <a:t>予防給付の要支援１の利用限度額と同額</a:t>
            </a:r>
            <a:r>
              <a:rPr lang="ja-JP" altLang="en-US" sz="2400" dirty="0" smtClean="0"/>
              <a:t>とします。</a:t>
            </a:r>
            <a:endParaRPr lang="en-US" altLang="ja-JP" sz="2400"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44</a:t>
            </a:fld>
            <a:endParaRPr kumimoji="1" lang="ja-JP" altLang="en-US"/>
          </a:p>
        </p:txBody>
      </p:sp>
    </p:spTree>
    <p:extLst>
      <p:ext uri="{BB962C8B-B14F-4D97-AF65-F5344CB8AC3E}">
        <p14:creationId xmlns:p14="http://schemas.microsoft.com/office/powerpoint/2010/main" val="11217278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住所地特例者の取扱い</a:t>
            </a:r>
            <a:endParaRPr kumimoji="1" lang="ja-JP" altLang="en-US" dirty="0">
              <a:solidFill>
                <a:schemeClr val="bg1"/>
              </a:solidFill>
            </a:endParaRPr>
          </a:p>
        </p:txBody>
      </p:sp>
      <p:sp>
        <p:nvSpPr>
          <p:cNvPr id="6" name="コンテンツ プレースホルダー 2"/>
          <p:cNvSpPr>
            <a:spLocks noGrp="1"/>
          </p:cNvSpPr>
          <p:nvPr>
            <p:ph idx="1"/>
          </p:nvPr>
        </p:nvSpPr>
        <p:spPr>
          <a:xfrm>
            <a:off x="35698" y="1412776"/>
            <a:ext cx="9144000" cy="4968552"/>
          </a:xfrm>
        </p:spPr>
        <p:txBody>
          <a:bodyPr>
            <a:noAutofit/>
          </a:bodyPr>
          <a:lstStyle/>
          <a:p>
            <a:pPr marL="0" indent="0">
              <a:buNone/>
            </a:pPr>
            <a:r>
              <a:rPr lang="ja-JP" altLang="en-US" sz="2400" dirty="0" smtClean="0"/>
              <a:t>・吉川市内の住所地特例施設に入居している要支援者または事業対象者については、</a:t>
            </a:r>
            <a:r>
              <a:rPr lang="ja-JP" altLang="en-US" sz="2400" dirty="0" smtClean="0">
                <a:solidFill>
                  <a:srgbClr val="FF0000"/>
                </a:solidFill>
              </a:rPr>
              <a:t>施設所在地である吉川市</a:t>
            </a:r>
            <a:r>
              <a:rPr lang="ja-JP" altLang="en-US" sz="2400" dirty="0" smtClean="0"/>
              <a:t>での総合事業（地域密着型サービスを含む）を利用することになっています。</a:t>
            </a:r>
            <a:endParaRPr lang="en-US" altLang="ja-JP" sz="2400" dirty="0" smtClean="0"/>
          </a:p>
          <a:p>
            <a:pPr marL="0" indent="0">
              <a:buNone/>
            </a:pPr>
            <a:r>
              <a:rPr lang="ja-JP" altLang="en-US" sz="2400" dirty="0"/>
              <a:t>・</a:t>
            </a:r>
            <a:r>
              <a:rPr lang="ja-JP" altLang="en-US" sz="2400" dirty="0" smtClean="0"/>
              <a:t>この場合、保険者による指定手続きは不要です。</a:t>
            </a:r>
            <a:endParaRPr lang="en-US" altLang="ja-JP" sz="2400" dirty="0" smtClean="0"/>
          </a:p>
          <a:p>
            <a:pPr marL="0" indent="0">
              <a:buNone/>
            </a:pPr>
            <a:r>
              <a:rPr lang="ja-JP" altLang="en-US" sz="2400" dirty="0"/>
              <a:t>・</a:t>
            </a:r>
            <a:r>
              <a:rPr lang="ja-JP" altLang="en-US" sz="2400" dirty="0" smtClean="0"/>
              <a:t>プランについても、施設所在地の包括ないし委託された居宅が実施します。</a:t>
            </a:r>
            <a:endParaRPr lang="en-US" altLang="ja-JP" sz="2400" dirty="0" smtClean="0"/>
          </a:p>
          <a:p>
            <a:pPr marL="0" indent="0">
              <a:buNone/>
            </a:pPr>
            <a:r>
              <a:rPr lang="ja-JP" altLang="en-US" sz="2400" dirty="0" smtClean="0"/>
              <a:t>・サービスコードや地域区分については、吉川市のものを使用します。</a:t>
            </a:r>
            <a:endParaRPr lang="en-US" altLang="ja-JP" sz="2400" dirty="0" smtClean="0"/>
          </a:p>
          <a:p>
            <a:pPr marL="0" indent="0">
              <a:buNone/>
            </a:pPr>
            <a:r>
              <a:rPr lang="ja-JP" altLang="en-US" sz="2400" dirty="0" smtClean="0"/>
              <a:t>・請求にあたっては、請求明細書の「住所地特例対象の事業費明細欄」に記載し、請求します。</a:t>
            </a:r>
            <a:endParaRPr lang="en-US" altLang="ja-JP" sz="2400" dirty="0" smtClean="0"/>
          </a:p>
        </p:txBody>
      </p:sp>
      <p:sp>
        <p:nvSpPr>
          <p:cNvPr id="4" name="スライド番号プレースホルダー 3"/>
          <p:cNvSpPr>
            <a:spLocks noGrp="1"/>
          </p:cNvSpPr>
          <p:nvPr>
            <p:ph type="sldNum" sz="quarter" idx="12"/>
          </p:nvPr>
        </p:nvSpPr>
        <p:spPr/>
        <p:txBody>
          <a:bodyPr/>
          <a:lstStyle/>
          <a:p>
            <a:fld id="{9C133FF5-014C-49F6-9E92-2B139CF809B9}" type="slidenum">
              <a:rPr kumimoji="1" lang="ja-JP" altLang="en-US" smtClean="0"/>
              <a:t>45</a:t>
            </a:fld>
            <a:endParaRPr kumimoji="1" lang="ja-JP" altLang="en-US"/>
          </a:p>
        </p:txBody>
      </p:sp>
    </p:spTree>
    <p:extLst>
      <p:ext uri="{BB962C8B-B14F-4D97-AF65-F5344CB8AC3E}">
        <p14:creationId xmlns:p14="http://schemas.microsoft.com/office/powerpoint/2010/main" val="39927325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質問事項について</a:t>
            </a:r>
            <a:endParaRPr kumimoji="1" lang="ja-JP" altLang="en-US" dirty="0">
              <a:solidFill>
                <a:schemeClr val="bg1"/>
              </a:solidFill>
            </a:endParaRPr>
          </a:p>
        </p:txBody>
      </p:sp>
      <p:sp>
        <p:nvSpPr>
          <p:cNvPr id="6" name="コンテンツ プレースホルダー 2"/>
          <p:cNvSpPr>
            <a:spLocks noGrp="1"/>
          </p:cNvSpPr>
          <p:nvPr>
            <p:ph idx="1"/>
          </p:nvPr>
        </p:nvSpPr>
        <p:spPr>
          <a:xfrm>
            <a:off x="35698" y="1196752"/>
            <a:ext cx="9144000" cy="5328592"/>
          </a:xfrm>
        </p:spPr>
        <p:txBody>
          <a:bodyPr>
            <a:noAutofit/>
          </a:bodyPr>
          <a:lstStyle/>
          <a:p>
            <a:pPr marL="0" indent="0">
              <a:buNone/>
            </a:pPr>
            <a:r>
              <a:rPr lang="ja-JP" altLang="en-US" dirty="0" smtClean="0"/>
              <a:t>　質問事項につきましては、この説明会以後も随時受付いたします。頂いた質問に対するご回答につきましては、すべての事業者の皆さまに情報共有をいただく目的から市ホームページにてお知らせいたします。ご質問につきましては、メール、ファクシミリにより下記に提出くださいますようお願いいたします。</a:t>
            </a:r>
            <a:endParaRPr lang="en-US" altLang="ja-JP" dirty="0" smtClean="0"/>
          </a:p>
        </p:txBody>
      </p:sp>
      <p:sp>
        <p:nvSpPr>
          <p:cNvPr id="4" name="コンテンツ プレースホルダー 2"/>
          <p:cNvSpPr txBox="1">
            <a:spLocks/>
          </p:cNvSpPr>
          <p:nvPr/>
        </p:nvSpPr>
        <p:spPr>
          <a:xfrm>
            <a:off x="107504" y="4437112"/>
            <a:ext cx="8928992" cy="2160240"/>
          </a:xfrm>
          <a:prstGeom prst="rect">
            <a:avLst/>
          </a:prstGeom>
          <a:ln>
            <a:solidFill>
              <a:schemeClr val="tx1"/>
            </a:solidFill>
          </a:ln>
        </p:spPr>
        <p:txBody>
          <a:bodyPr vert="horz" lIns="91424" tIns="45712" rIns="91424" bIns="45712" rtlCol="0">
            <a:noAutofit/>
          </a:bodyPr>
          <a:lstStyle>
            <a:lvl1pPr marL="342878" indent="-342878" algn="l" defTabSz="914341"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02" indent="-285732" algn="l" defTabSz="914341"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27" indent="-228586" algn="l" defTabSz="914341"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97"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268"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439"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610"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78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5951" indent="-228586" algn="l" defTabSz="914341"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2800" dirty="0" smtClean="0"/>
              <a:t>宛先：吉川市いきいき推進課　高齢福祉係</a:t>
            </a:r>
            <a:endParaRPr lang="en-US" altLang="ja-JP" sz="2800" dirty="0" smtClean="0"/>
          </a:p>
          <a:p>
            <a:pPr marL="0" indent="0">
              <a:buFont typeface="Arial" panose="020B0604020202020204" pitchFamily="34" charset="0"/>
              <a:buNone/>
            </a:pPr>
            <a:r>
              <a:rPr lang="ja-JP" altLang="en-US" sz="2800" dirty="0" smtClean="0"/>
              <a:t>　　　　ファクス：０４８－９８１－５３９２</a:t>
            </a:r>
            <a:endParaRPr lang="en-US" altLang="ja-JP" sz="2800" dirty="0" smtClean="0"/>
          </a:p>
          <a:p>
            <a:pPr marL="0" indent="0">
              <a:buFont typeface="Arial" panose="020B0604020202020204" pitchFamily="34" charset="0"/>
              <a:buNone/>
            </a:pPr>
            <a:r>
              <a:rPr lang="ja-JP" altLang="en-US" sz="2800" dirty="0" smtClean="0"/>
              <a:t>　　　　メール：</a:t>
            </a:r>
            <a:r>
              <a:rPr lang="en-US" altLang="ja-JP" sz="2800" dirty="0" smtClean="0"/>
              <a:t>ikiiki2@city.yoshikawa.saitama.jp</a:t>
            </a:r>
          </a:p>
          <a:p>
            <a:pPr marL="0" indent="0">
              <a:buFont typeface="Arial" panose="020B0604020202020204" pitchFamily="34" charset="0"/>
              <a:buNone/>
            </a:pPr>
            <a:r>
              <a:rPr lang="ja-JP" altLang="en-US" sz="2800" dirty="0" smtClean="0"/>
              <a:t>件名：「総合事業質問」</a:t>
            </a:r>
            <a:endParaRPr lang="en-US" altLang="ja-JP" sz="2800" dirty="0" smtClean="0"/>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46</a:t>
            </a:fld>
            <a:endParaRPr kumimoji="1" lang="ja-JP" altLang="en-US"/>
          </a:p>
        </p:txBody>
      </p:sp>
    </p:spTree>
    <p:extLst>
      <p:ext uri="{BB962C8B-B14F-4D97-AF65-F5344CB8AC3E}">
        <p14:creationId xmlns:p14="http://schemas.microsoft.com/office/powerpoint/2010/main" val="3615606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5</a:t>
            </a:fld>
            <a:endParaRPr kumimoji="1" lang="ja-JP" altLang="en-US"/>
          </a:p>
        </p:txBody>
      </p:sp>
    </p:spTree>
    <p:extLst>
      <p:ext uri="{BB962C8B-B14F-4D97-AF65-F5344CB8AC3E}">
        <p14:creationId xmlns:p14="http://schemas.microsoft.com/office/powerpoint/2010/main" val="433993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フリーフォーム 3"/>
          <p:cNvSpPr/>
          <p:nvPr/>
        </p:nvSpPr>
        <p:spPr>
          <a:xfrm>
            <a:off x="2080687" y="4736057"/>
            <a:ext cx="7027817" cy="1933303"/>
          </a:xfrm>
          <a:custGeom>
            <a:avLst/>
            <a:gdLst>
              <a:gd name="connsiteX0" fmla="*/ 26126 w 7027817"/>
              <a:gd name="connsiteY0" fmla="*/ 418011 h 1933303"/>
              <a:gd name="connsiteX1" fmla="*/ 1541417 w 7027817"/>
              <a:gd name="connsiteY1" fmla="*/ 418011 h 1933303"/>
              <a:gd name="connsiteX2" fmla="*/ 1554480 w 7027817"/>
              <a:gd name="connsiteY2" fmla="*/ 0 h 1933303"/>
              <a:gd name="connsiteX3" fmla="*/ 7014755 w 7027817"/>
              <a:gd name="connsiteY3" fmla="*/ 0 h 1933303"/>
              <a:gd name="connsiteX4" fmla="*/ 7027817 w 7027817"/>
              <a:gd name="connsiteY4" fmla="*/ 1907177 h 1933303"/>
              <a:gd name="connsiteX5" fmla="*/ 0 w 7027817"/>
              <a:gd name="connsiteY5" fmla="*/ 1933303 h 1933303"/>
              <a:gd name="connsiteX6" fmla="*/ 13063 w 7027817"/>
              <a:gd name="connsiteY6" fmla="*/ 365760 h 1933303"/>
              <a:gd name="connsiteX7" fmla="*/ 26126 w 7027817"/>
              <a:gd name="connsiteY7" fmla="*/ 418011 h 193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27817" h="1933303">
                <a:moveTo>
                  <a:pt x="26126" y="418011"/>
                </a:moveTo>
                <a:lnTo>
                  <a:pt x="1541417" y="418011"/>
                </a:lnTo>
                <a:lnTo>
                  <a:pt x="1554480" y="0"/>
                </a:lnTo>
                <a:lnTo>
                  <a:pt x="7014755" y="0"/>
                </a:lnTo>
                <a:lnTo>
                  <a:pt x="7027817" y="1907177"/>
                </a:lnTo>
                <a:lnTo>
                  <a:pt x="0" y="1933303"/>
                </a:lnTo>
                <a:lnTo>
                  <a:pt x="13063" y="365760"/>
                </a:lnTo>
                <a:lnTo>
                  <a:pt x="26126" y="418011"/>
                </a:lnTo>
                <a:close/>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5"/>
          <p:cNvSpPr/>
          <p:nvPr/>
        </p:nvSpPr>
        <p:spPr>
          <a:xfrm>
            <a:off x="3683726" y="3082834"/>
            <a:ext cx="5381897" cy="3592286"/>
          </a:xfrm>
          <a:custGeom>
            <a:avLst/>
            <a:gdLst>
              <a:gd name="connsiteX0" fmla="*/ 26125 w 5381897"/>
              <a:gd name="connsiteY0" fmla="*/ 0 h 3592286"/>
              <a:gd name="connsiteX1" fmla="*/ 5381897 w 5381897"/>
              <a:gd name="connsiteY1" fmla="*/ 13063 h 3592286"/>
              <a:gd name="connsiteX2" fmla="*/ 5368834 w 5381897"/>
              <a:gd name="connsiteY2" fmla="*/ 3579223 h 3592286"/>
              <a:gd name="connsiteX3" fmla="*/ 1175657 w 5381897"/>
              <a:gd name="connsiteY3" fmla="*/ 3592286 h 3592286"/>
              <a:gd name="connsiteX4" fmla="*/ 1214845 w 5381897"/>
              <a:gd name="connsiteY4" fmla="*/ 1476103 h 3592286"/>
              <a:gd name="connsiteX5" fmla="*/ 0 w 5381897"/>
              <a:gd name="connsiteY5" fmla="*/ 1449977 h 3592286"/>
              <a:gd name="connsiteX6" fmla="*/ 26125 w 5381897"/>
              <a:gd name="connsiteY6" fmla="*/ 0 h 3592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1897" h="3592286">
                <a:moveTo>
                  <a:pt x="26125" y="0"/>
                </a:moveTo>
                <a:lnTo>
                  <a:pt x="5381897" y="13063"/>
                </a:lnTo>
                <a:cubicBezTo>
                  <a:pt x="5377543" y="1201783"/>
                  <a:pt x="5373188" y="2390503"/>
                  <a:pt x="5368834" y="3579223"/>
                </a:cubicBezTo>
                <a:lnTo>
                  <a:pt x="1175657" y="3592286"/>
                </a:lnTo>
                <a:lnTo>
                  <a:pt x="1214845" y="1476103"/>
                </a:lnTo>
                <a:lnTo>
                  <a:pt x="0" y="1449977"/>
                </a:lnTo>
                <a:lnTo>
                  <a:pt x="26125" y="0"/>
                </a:lnTo>
                <a:close/>
              </a:path>
            </a:pathLst>
          </a:custGeom>
          <a:noFill/>
          <a:ln w="76200">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9C133FF5-014C-49F6-9E92-2B139CF809B9}" type="slidenum">
              <a:rPr kumimoji="1" lang="ja-JP" altLang="en-US" smtClean="0"/>
              <a:t>6</a:t>
            </a:fld>
            <a:endParaRPr kumimoji="1" lang="ja-JP" altLang="en-US"/>
          </a:p>
        </p:txBody>
      </p:sp>
    </p:spTree>
    <p:extLst>
      <p:ext uri="{BB962C8B-B14F-4D97-AF65-F5344CB8AC3E}">
        <p14:creationId xmlns:p14="http://schemas.microsoft.com/office/powerpoint/2010/main" val="332493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203" y="3202317"/>
            <a:ext cx="914838" cy="1200329"/>
          </a:xfrm>
          <a:prstGeom prst="rect">
            <a:avLst/>
          </a:prstGeom>
          <a:solidFill>
            <a:srgbClr val="CCFFCC"/>
          </a:solidFill>
          <a:ln w="19050">
            <a:solidFill>
              <a:schemeClr val="tx1"/>
            </a:solidFill>
          </a:ln>
        </p:spPr>
        <p:txBody>
          <a:bodyPr wrap="square">
            <a:spAutoFit/>
          </a:bodyPr>
          <a:lstStyle/>
          <a:p>
            <a:pPr algn="just" fontAlgn="base">
              <a:spcAft>
                <a:spcPct val="0"/>
              </a:spcAft>
            </a:pPr>
            <a:r>
              <a:rPr lang="ja-JP" altLang="en-US" sz="1200" dirty="0">
                <a:solidFill>
                  <a:prstClr val="black"/>
                </a:solidFill>
                <a:latin typeface="ＭＳ Ｐゴシック"/>
              </a:rPr>
              <a:t>介護予防</a:t>
            </a:r>
            <a:r>
              <a:rPr lang="ja-JP" altLang="en-US" sz="1200" dirty="0" smtClean="0">
                <a:solidFill>
                  <a:prstClr val="black"/>
                </a:solidFill>
                <a:latin typeface="ＭＳ Ｐゴシック"/>
              </a:rPr>
              <a:t>・</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日常生活</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支援総合</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事業</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（新しい</a:t>
            </a:r>
            <a:endParaRPr lang="en-US" altLang="ja-JP" sz="1200" dirty="0" smtClean="0">
              <a:solidFill>
                <a:prstClr val="black"/>
              </a:solidFill>
              <a:latin typeface="ＭＳ Ｐゴシック"/>
            </a:endParaRPr>
          </a:p>
          <a:p>
            <a:pPr algn="just" fontAlgn="base">
              <a:spcAft>
                <a:spcPct val="0"/>
              </a:spcAft>
            </a:pPr>
            <a:r>
              <a:rPr lang="ja-JP" altLang="en-US" sz="1200" dirty="0" smtClean="0">
                <a:solidFill>
                  <a:prstClr val="black"/>
                </a:solidFill>
                <a:latin typeface="ＭＳ Ｐゴシック"/>
              </a:rPr>
              <a:t>総合</a:t>
            </a:r>
            <a:r>
              <a:rPr lang="ja-JP" altLang="en-US" sz="1200" dirty="0">
                <a:solidFill>
                  <a:prstClr val="black"/>
                </a:solidFill>
                <a:latin typeface="ＭＳ Ｐゴシック"/>
              </a:rPr>
              <a:t>事業）</a:t>
            </a:r>
            <a:endParaRPr lang="en-US" altLang="ja-JP" sz="1200" dirty="0">
              <a:solidFill>
                <a:prstClr val="black"/>
              </a:solidFill>
              <a:latin typeface="ＭＳ Ｐゴシック"/>
            </a:endParaRPr>
          </a:p>
        </p:txBody>
      </p:sp>
      <p:sp>
        <p:nvSpPr>
          <p:cNvPr id="3" name="正方形/長方形 2"/>
          <p:cNvSpPr/>
          <p:nvPr/>
        </p:nvSpPr>
        <p:spPr>
          <a:xfrm>
            <a:off x="1243486" y="2281490"/>
            <a:ext cx="1260940" cy="738664"/>
          </a:xfrm>
          <a:prstGeom prst="rect">
            <a:avLst/>
          </a:prstGeom>
          <a:solidFill>
            <a:srgbClr val="FFCCFF"/>
          </a:solidFill>
          <a:ln w="19050">
            <a:solidFill>
              <a:schemeClr val="tx1"/>
            </a:solidFill>
          </a:ln>
        </p:spPr>
        <p:txBody>
          <a:bodyPr wrap="square">
            <a:spAutoFit/>
          </a:bodyPr>
          <a:lstStyle/>
          <a:p>
            <a:pPr algn="just" fontAlgn="base">
              <a:spcBef>
                <a:spcPts val="600"/>
              </a:spcBef>
              <a:spcAft>
                <a:spcPct val="0"/>
              </a:spcAft>
            </a:pPr>
            <a:r>
              <a:rPr lang="ja-JP" altLang="en-US" sz="1400" dirty="0" smtClean="0">
                <a:solidFill>
                  <a:prstClr val="black"/>
                </a:solidFill>
                <a:latin typeface="ＭＳ Ｐゴシック"/>
              </a:rPr>
              <a:t>介護</a:t>
            </a:r>
            <a:r>
              <a:rPr lang="ja-JP" altLang="en-US" sz="1400" dirty="0">
                <a:solidFill>
                  <a:prstClr val="black"/>
                </a:solidFill>
                <a:latin typeface="ＭＳ Ｐゴシック"/>
              </a:rPr>
              <a:t>予防・生活支援サービス事業</a:t>
            </a:r>
            <a:endParaRPr lang="en-US" altLang="ja-JP" sz="1400" dirty="0">
              <a:solidFill>
                <a:prstClr val="black"/>
              </a:solidFill>
              <a:latin typeface="ＭＳ Ｐゴシック"/>
            </a:endParaRPr>
          </a:p>
        </p:txBody>
      </p:sp>
      <p:sp>
        <p:nvSpPr>
          <p:cNvPr id="6" name="正方形/長方形 5"/>
          <p:cNvSpPr/>
          <p:nvPr/>
        </p:nvSpPr>
        <p:spPr>
          <a:xfrm>
            <a:off x="1243486" y="5749142"/>
            <a:ext cx="1837560" cy="307777"/>
          </a:xfrm>
          <a:prstGeom prst="rect">
            <a:avLst/>
          </a:prstGeom>
          <a:solidFill>
            <a:srgbClr val="FFCCFF"/>
          </a:solidFill>
          <a:ln w="19050">
            <a:solidFill>
              <a:schemeClr val="tx1"/>
            </a:solidFill>
          </a:ln>
        </p:spPr>
        <p:txBody>
          <a:bodyPr wrap="square">
            <a:spAutoFit/>
          </a:bodyPr>
          <a:lstStyle/>
          <a:p>
            <a:pPr algn="just" fontAlgn="base">
              <a:spcBef>
                <a:spcPts val="600"/>
              </a:spcBef>
              <a:spcAft>
                <a:spcPct val="0"/>
              </a:spcAft>
            </a:pPr>
            <a:r>
              <a:rPr lang="ja-JP" altLang="en-US" sz="1400" dirty="0" smtClean="0">
                <a:solidFill>
                  <a:prstClr val="black"/>
                </a:solidFill>
                <a:latin typeface="ＭＳ Ｐゴシック"/>
              </a:rPr>
              <a:t>一般</a:t>
            </a:r>
            <a:r>
              <a:rPr lang="ja-JP" altLang="en-US" sz="1400" dirty="0">
                <a:solidFill>
                  <a:prstClr val="black"/>
                </a:solidFill>
                <a:latin typeface="ＭＳ Ｐゴシック"/>
              </a:rPr>
              <a:t>介護予防事業</a:t>
            </a:r>
            <a:endParaRPr lang="en-US" altLang="ja-JP" sz="1400" dirty="0">
              <a:solidFill>
                <a:prstClr val="black"/>
              </a:solidFill>
              <a:latin typeface="ＭＳ Ｐゴシック"/>
            </a:endParaRPr>
          </a:p>
        </p:txBody>
      </p:sp>
      <p:sp>
        <p:nvSpPr>
          <p:cNvPr id="8" name="正方形/長方形 7"/>
          <p:cNvSpPr/>
          <p:nvPr/>
        </p:nvSpPr>
        <p:spPr>
          <a:xfrm>
            <a:off x="2827157" y="880256"/>
            <a:ext cx="1416538" cy="523220"/>
          </a:xfrm>
          <a:prstGeom prst="rect">
            <a:avLst/>
          </a:prstGeom>
          <a:solidFill>
            <a:srgbClr val="FFFF99"/>
          </a:solidFill>
          <a:ln>
            <a:solidFill>
              <a:schemeClr val="tx1"/>
            </a:solidFill>
          </a:ln>
        </p:spPr>
        <p:txBody>
          <a:bodyPr wrap="none" lIns="36000" rIns="0">
            <a:spAutoFit/>
          </a:bodyPr>
          <a:lstStyle/>
          <a:p>
            <a:pPr algn="just" fontAlgn="base">
              <a:spcBef>
                <a:spcPts val="600"/>
              </a:spcBef>
              <a:spcAft>
                <a:spcPct val="0"/>
              </a:spcAft>
            </a:pPr>
            <a:r>
              <a:rPr lang="ja-JP" altLang="en-US" sz="1400" dirty="0" smtClean="0">
                <a:solidFill>
                  <a:prstClr val="black"/>
                </a:solidFill>
                <a:latin typeface="ＭＳ Ｐゴシック"/>
              </a:rPr>
              <a:t>訪問型サービス</a:t>
            </a:r>
            <a:endParaRPr lang="en-US" altLang="ja-JP" sz="1400" dirty="0" smtClean="0">
              <a:solidFill>
                <a:prstClr val="black"/>
              </a:solidFill>
              <a:latin typeface="ＭＳ Ｐゴシック"/>
            </a:endParaRPr>
          </a:p>
          <a:p>
            <a:pPr algn="just" fontAlgn="base">
              <a:spcAft>
                <a:spcPct val="0"/>
              </a:spcAft>
            </a:pPr>
            <a:r>
              <a:rPr lang="ja-JP" altLang="en-US" sz="1400" dirty="0" smtClean="0">
                <a:solidFill>
                  <a:prstClr val="black"/>
                </a:solidFill>
                <a:latin typeface="ＭＳ Ｐゴシック"/>
              </a:rPr>
              <a:t>（第１号訪問事業）</a:t>
            </a:r>
            <a:endParaRPr lang="en-US" altLang="ja-JP" sz="1400" dirty="0">
              <a:solidFill>
                <a:prstClr val="black"/>
              </a:solidFill>
              <a:latin typeface="ＭＳ Ｐゴシック"/>
            </a:endParaRPr>
          </a:p>
        </p:txBody>
      </p:sp>
      <p:sp>
        <p:nvSpPr>
          <p:cNvPr id="9" name="正方形/長方形 8"/>
          <p:cNvSpPr/>
          <p:nvPr/>
        </p:nvSpPr>
        <p:spPr>
          <a:xfrm>
            <a:off x="2827157" y="2356523"/>
            <a:ext cx="1416538" cy="523220"/>
          </a:xfrm>
          <a:prstGeom prst="rect">
            <a:avLst/>
          </a:prstGeom>
          <a:solidFill>
            <a:srgbClr val="FFFF99"/>
          </a:solidFill>
          <a:ln>
            <a:solidFill>
              <a:schemeClr val="tx1"/>
            </a:solidFill>
          </a:ln>
        </p:spPr>
        <p:txBody>
          <a:bodyPr wrap="none" lIns="36000" rIns="0">
            <a:spAutoFit/>
          </a:bodyPr>
          <a:lstStyle/>
          <a:p>
            <a:pPr algn="just" fontAlgn="base">
              <a:spcBef>
                <a:spcPts val="600"/>
              </a:spcBef>
              <a:spcAft>
                <a:spcPct val="0"/>
              </a:spcAft>
            </a:pPr>
            <a:r>
              <a:rPr lang="ja-JP" altLang="en-US" sz="1400" dirty="0" smtClean="0">
                <a:solidFill>
                  <a:prstClr val="black"/>
                </a:solidFill>
                <a:latin typeface="ＭＳ Ｐゴシック"/>
              </a:rPr>
              <a:t>通所型サービス</a:t>
            </a:r>
            <a:endParaRPr lang="en-US" altLang="ja-JP" sz="1400" dirty="0" smtClean="0">
              <a:solidFill>
                <a:prstClr val="black"/>
              </a:solidFill>
              <a:latin typeface="ＭＳ Ｐゴシック"/>
            </a:endParaRPr>
          </a:p>
          <a:p>
            <a:pPr algn="just" fontAlgn="base">
              <a:spcAft>
                <a:spcPct val="0"/>
              </a:spcAft>
            </a:pPr>
            <a:r>
              <a:rPr lang="ja-JP" altLang="en-US" sz="1400" dirty="0" smtClean="0">
                <a:solidFill>
                  <a:prstClr val="black"/>
                </a:solidFill>
                <a:latin typeface="ＭＳ Ｐゴシック"/>
              </a:rPr>
              <a:t>（第１号通所事業）</a:t>
            </a:r>
            <a:endParaRPr lang="en-US" altLang="ja-JP" sz="1400" dirty="0">
              <a:solidFill>
                <a:prstClr val="black"/>
              </a:solidFill>
              <a:latin typeface="ＭＳ Ｐゴシック"/>
            </a:endParaRPr>
          </a:p>
        </p:txBody>
      </p:sp>
      <p:sp>
        <p:nvSpPr>
          <p:cNvPr id="10" name="正方形/長方形 9"/>
          <p:cNvSpPr/>
          <p:nvPr/>
        </p:nvSpPr>
        <p:spPr>
          <a:xfrm>
            <a:off x="2852624" y="3513382"/>
            <a:ext cx="2042204" cy="492443"/>
          </a:xfrm>
          <a:prstGeom prst="rect">
            <a:avLst/>
          </a:prstGeom>
          <a:solidFill>
            <a:srgbClr val="FFFF99"/>
          </a:solidFill>
          <a:ln>
            <a:solidFill>
              <a:schemeClr val="tx1"/>
            </a:solidFill>
          </a:ln>
        </p:spPr>
        <p:txBody>
          <a:bodyPr wrap="square" lIns="36000" rIns="0">
            <a:spAutoFit/>
          </a:bodyPr>
          <a:lstStyle/>
          <a:p>
            <a:r>
              <a:rPr lang="ja-JP" altLang="en-US" sz="1300" dirty="0" smtClean="0">
                <a:solidFill>
                  <a:prstClr val="black"/>
                </a:solidFill>
                <a:latin typeface="ＭＳ Ｐゴシック"/>
              </a:rPr>
              <a:t>その他の生活</a:t>
            </a:r>
            <a:r>
              <a:rPr lang="ja-JP" altLang="en-US" sz="1300" dirty="0">
                <a:solidFill>
                  <a:prstClr val="black"/>
                </a:solidFill>
                <a:latin typeface="ＭＳ Ｐゴシック"/>
              </a:rPr>
              <a:t>支援</a:t>
            </a:r>
            <a:r>
              <a:rPr lang="ja-JP" altLang="en-US" sz="1300" dirty="0" smtClean="0">
                <a:solidFill>
                  <a:prstClr val="black"/>
                </a:solidFill>
                <a:latin typeface="ＭＳ Ｐゴシック"/>
              </a:rPr>
              <a:t>サービス</a:t>
            </a:r>
            <a:endParaRPr lang="en-US" altLang="ja-JP" sz="1300" dirty="0" smtClean="0">
              <a:solidFill>
                <a:prstClr val="black"/>
              </a:solidFill>
              <a:latin typeface="ＭＳ Ｐゴシック"/>
            </a:endParaRPr>
          </a:p>
          <a:p>
            <a:r>
              <a:rPr lang="ja-JP" altLang="en-US" sz="1300" dirty="0" smtClean="0">
                <a:solidFill>
                  <a:prstClr val="black"/>
                </a:solidFill>
                <a:latin typeface="ＭＳ Ｐゴシック"/>
              </a:rPr>
              <a:t>（第１号生活支援事業）</a:t>
            </a:r>
            <a:endParaRPr lang="ja-JP" altLang="en-US" sz="1300" dirty="0">
              <a:solidFill>
                <a:prstClr val="black"/>
              </a:solidFill>
              <a:latin typeface="ＭＳ Ｐゴシック"/>
            </a:endParaRPr>
          </a:p>
        </p:txBody>
      </p:sp>
      <p:sp>
        <p:nvSpPr>
          <p:cNvPr id="11" name="正方形/長方形 10"/>
          <p:cNvSpPr/>
          <p:nvPr/>
        </p:nvSpPr>
        <p:spPr>
          <a:xfrm>
            <a:off x="2845317" y="4413345"/>
            <a:ext cx="1982528" cy="492443"/>
          </a:xfrm>
          <a:prstGeom prst="rect">
            <a:avLst/>
          </a:prstGeom>
          <a:solidFill>
            <a:srgbClr val="FFFF99"/>
          </a:solidFill>
          <a:ln>
            <a:solidFill>
              <a:schemeClr val="tx1"/>
            </a:solidFill>
          </a:ln>
        </p:spPr>
        <p:txBody>
          <a:bodyPr wrap="square" lIns="36000" rIns="0">
            <a:spAutoFit/>
          </a:bodyPr>
          <a:lstStyle/>
          <a:p>
            <a:pPr algn="just" fontAlgn="base">
              <a:spcAft>
                <a:spcPct val="0"/>
              </a:spcAft>
            </a:pPr>
            <a:r>
              <a:rPr lang="ja-JP" altLang="en-US" sz="1300" dirty="0" smtClean="0">
                <a:solidFill>
                  <a:prstClr val="black"/>
                </a:solidFill>
                <a:latin typeface="ＭＳ Ｐゴシック"/>
              </a:rPr>
              <a:t>介護予防ケアマネジメント</a:t>
            </a:r>
            <a:endParaRPr lang="en-US" altLang="ja-JP" sz="1300" dirty="0" smtClean="0">
              <a:solidFill>
                <a:prstClr val="black"/>
              </a:solidFill>
              <a:latin typeface="ＭＳ Ｐゴシック"/>
            </a:endParaRPr>
          </a:p>
          <a:p>
            <a:pPr algn="just" fontAlgn="base">
              <a:spcAft>
                <a:spcPct val="0"/>
              </a:spcAft>
            </a:pPr>
            <a:r>
              <a:rPr lang="ja-JP" altLang="en-US" sz="1300" dirty="0" smtClean="0">
                <a:solidFill>
                  <a:prstClr val="black"/>
                </a:solidFill>
                <a:latin typeface="ＭＳ Ｐゴシック"/>
              </a:rPr>
              <a:t>（第１号介護</a:t>
            </a:r>
            <a:r>
              <a:rPr lang="ja-JP" altLang="en-US" sz="1300" dirty="0">
                <a:solidFill>
                  <a:prstClr val="black"/>
                </a:solidFill>
                <a:latin typeface="ＭＳ Ｐゴシック"/>
              </a:rPr>
              <a:t>予防支援</a:t>
            </a:r>
            <a:r>
              <a:rPr lang="ja-JP" altLang="en-US" sz="1300" dirty="0" smtClean="0">
                <a:solidFill>
                  <a:prstClr val="black"/>
                </a:solidFill>
                <a:latin typeface="ＭＳ Ｐゴシック"/>
              </a:rPr>
              <a:t>事業）</a:t>
            </a:r>
            <a:endParaRPr lang="en-US" altLang="ja-JP" sz="1300" dirty="0">
              <a:solidFill>
                <a:prstClr val="black"/>
              </a:solidFill>
              <a:latin typeface="ＭＳ Ｐゴシック"/>
            </a:endParaRPr>
          </a:p>
        </p:txBody>
      </p:sp>
      <p:cxnSp>
        <p:nvCxnSpPr>
          <p:cNvPr id="13" name="直線コネクタ 12"/>
          <p:cNvCxnSpPr>
            <a:stCxn id="2" idx="3"/>
            <a:endCxn id="3" idx="1"/>
          </p:cNvCxnSpPr>
          <p:nvPr/>
        </p:nvCxnSpPr>
        <p:spPr>
          <a:xfrm flipV="1">
            <a:off x="954041" y="2650822"/>
            <a:ext cx="289445" cy="11516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a:stCxn id="2" idx="3"/>
            <a:endCxn id="6" idx="1"/>
          </p:cNvCxnSpPr>
          <p:nvPr/>
        </p:nvCxnSpPr>
        <p:spPr>
          <a:xfrm>
            <a:off x="954041" y="3802482"/>
            <a:ext cx="289445" cy="21005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3" idx="3"/>
            <a:endCxn id="8" idx="1"/>
          </p:cNvCxnSpPr>
          <p:nvPr/>
        </p:nvCxnSpPr>
        <p:spPr>
          <a:xfrm flipV="1">
            <a:off x="2504426" y="1141866"/>
            <a:ext cx="322731" cy="15089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3" idx="3"/>
            <a:endCxn id="9" idx="1"/>
          </p:cNvCxnSpPr>
          <p:nvPr/>
        </p:nvCxnSpPr>
        <p:spPr>
          <a:xfrm flipV="1">
            <a:off x="2504426" y="2618133"/>
            <a:ext cx="322731" cy="326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3" idx="3"/>
            <a:endCxn id="10" idx="1"/>
          </p:cNvCxnSpPr>
          <p:nvPr/>
        </p:nvCxnSpPr>
        <p:spPr>
          <a:xfrm>
            <a:off x="2504426" y="2650822"/>
            <a:ext cx="348198" cy="110878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3" idx="3"/>
            <a:endCxn id="11" idx="1"/>
          </p:cNvCxnSpPr>
          <p:nvPr/>
        </p:nvCxnSpPr>
        <p:spPr>
          <a:xfrm>
            <a:off x="2504426" y="2650822"/>
            <a:ext cx="340891" cy="20087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テキスト ボックス 115"/>
          <p:cNvSpPr txBox="1"/>
          <p:nvPr/>
        </p:nvSpPr>
        <p:spPr>
          <a:xfrm>
            <a:off x="1098763" y="6080549"/>
            <a:ext cx="2068740" cy="646331"/>
          </a:xfrm>
          <a:prstGeom prst="rect">
            <a:avLst/>
          </a:prstGeom>
          <a:noFill/>
        </p:spPr>
        <p:txBody>
          <a:bodyPr wrap="square" rtlCol="0">
            <a:spAutoFit/>
          </a:bodyPr>
          <a:lstStyle/>
          <a:p>
            <a:r>
              <a:rPr lang="ja-JP" altLang="en-US" sz="1200" dirty="0" smtClean="0">
                <a:solidFill>
                  <a:prstClr val="black"/>
                </a:solidFill>
              </a:rPr>
              <a:t>・第１号被保険者の全ての者</a:t>
            </a:r>
            <a:endParaRPr lang="en-US" altLang="ja-JP" sz="1200" dirty="0" smtClean="0">
              <a:solidFill>
                <a:prstClr val="black"/>
              </a:solidFill>
            </a:endParaRPr>
          </a:p>
          <a:p>
            <a:pPr marL="87313" indent="-87313"/>
            <a:r>
              <a:rPr lang="ja-JP" altLang="en-US" sz="1200" dirty="0" smtClean="0">
                <a:solidFill>
                  <a:prstClr val="black"/>
                </a:solidFill>
              </a:rPr>
              <a:t>・その支援のための活動に関わる者</a:t>
            </a:r>
            <a:endParaRPr lang="ja-JP" altLang="en-US" sz="1400" dirty="0">
              <a:solidFill>
                <a:prstClr val="black"/>
              </a:solidFill>
            </a:endParaRPr>
          </a:p>
        </p:txBody>
      </p:sp>
      <p:sp>
        <p:nvSpPr>
          <p:cNvPr id="117" name="テキスト ボックス 116"/>
          <p:cNvSpPr txBox="1"/>
          <p:nvPr/>
        </p:nvSpPr>
        <p:spPr>
          <a:xfrm>
            <a:off x="1098764" y="3215990"/>
            <a:ext cx="1544788" cy="1538883"/>
          </a:xfrm>
          <a:prstGeom prst="rect">
            <a:avLst/>
          </a:prstGeom>
          <a:noFill/>
        </p:spPr>
        <p:txBody>
          <a:bodyPr wrap="square" rtlCol="0">
            <a:spAutoFit/>
          </a:bodyPr>
          <a:lstStyle/>
          <a:p>
            <a:r>
              <a:rPr lang="ja-JP" altLang="en-US" sz="1200" dirty="0" smtClean="0">
                <a:solidFill>
                  <a:prstClr val="black"/>
                </a:solidFill>
              </a:rPr>
              <a:t>（従来の要支援者）</a:t>
            </a:r>
            <a:endParaRPr lang="en-US" altLang="ja-JP" sz="1200" dirty="0" smtClean="0">
              <a:solidFill>
                <a:prstClr val="black"/>
              </a:solidFill>
            </a:endParaRPr>
          </a:p>
          <a:p>
            <a:pPr marL="87313" indent="-87313" algn="just">
              <a:spcBef>
                <a:spcPts val="600"/>
              </a:spcBef>
            </a:pPr>
            <a:r>
              <a:rPr lang="ja-JP" altLang="en-US" sz="1200" dirty="0" smtClean="0">
                <a:solidFill>
                  <a:prstClr val="black"/>
                </a:solidFill>
              </a:rPr>
              <a:t>・要支援認定を受け　　　　</a:t>
            </a:r>
            <a:r>
              <a:rPr lang="ja-JP" altLang="en-US" sz="1200" dirty="0" err="1" smtClean="0">
                <a:solidFill>
                  <a:prstClr val="black"/>
                </a:solidFill>
              </a:rPr>
              <a:t>た</a:t>
            </a:r>
            <a:r>
              <a:rPr lang="ja-JP" altLang="en-US" sz="1200" dirty="0" smtClean="0">
                <a:solidFill>
                  <a:prstClr val="black"/>
                </a:solidFill>
              </a:rPr>
              <a:t>者（要支援者）</a:t>
            </a:r>
            <a:endParaRPr lang="en-US" altLang="ja-JP" sz="1200" dirty="0" smtClean="0">
              <a:solidFill>
                <a:prstClr val="black"/>
              </a:solidFill>
            </a:endParaRPr>
          </a:p>
          <a:p>
            <a:pPr marL="87313" indent="-87313" algn="just">
              <a:spcBef>
                <a:spcPts val="600"/>
              </a:spcBef>
            </a:pPr>
            <a:r>
              <a:rPr lang="ja-JP" altLang="en-US" sz="1200" dirty="0" smtClean="0">
                <a:solidFill>
                  <a:prstClr val="black"/>
                </a:solidFill>
              </a:rPr>
              <a:t>・</a:t>
            </a:r>
            <a:r>
              <a:rPr lang="ja-JP" altLang="en-US" sz="1200" dirty="0">
                <a:solidFill>
                  <a:prstClr val="black"/>
                </a:solidFill>
              </a:rPr>
              <a:t>基本チェックリスト</a:t>
            </a:r>
            <a:r>
              <a:rPr lang="ja-JP" altLang="en-US" sz="1200" dirty="0" smtClean="0">
                <a:solidFill>
                  <a:prstClr val="black"/>
                </a:solidFill>
              </a:rPr>
              <a:t>該当者（介護予防・生活支援サービス対象事業者）</a:t>
            </a:r>
            <a:endParaRPr lang="ja-JP" altLang="en-US" sz="1200" dirty="0">
              <a:solidFill>
                <a:prstClr val="black"/>
              </a:solidFill>
            </a:endParaRPr>
          </a:p>
        </p:txBody>
      </p:sp>
      <p:sp>
        <p:nvSpPr>
          <p:cNvPr id="16" name="テキスト ボックス 15"/>
          <p:cNvSpPr txBox="1"/>
          <p:nvPr/>
        </p:nvSpPr>
        <p:spPr>
          <a:xfrm>
            <a:off x="4343956" y="476672"/>
            <a:ext cx="1050433" cy="738664"/>
          </a:xfrm>
          <a:prstGeom prst="rect">
            <a:avLst/>
          </a:prstGeom>
          <a:noFill/>
        </p:spPr>
        <p:txBody>
          <a:bodyPr wrap="square" lIns="36000" rIns="0" rtlCol="0">
            <a:spAutoFit/>
          </a:bodyPr>
          <a:lstStyle/>
          <a:p>
            <a:endParaRPr lang="en-US" altLang="ja-JP" sz="1400" dirty="0" smtClean="0"/>
          </a:p>
          <a:p>
            <a:pPr marL="87313" indent="-87313"/>
            <a:r>
              <a:rPr lang="ja-JP" altLang="en-US" sz="1400" dirty="0" smtClean="0"/>
              <a:t>・現行の訪問</a:t>
            </a:r>
            <a:endParaRPr lang="en-US" altLang="ja-JP" sz="1400" dirty="0" smtClean="0"/>
          </a:p>
          <a:p>
            <a:pPr marL="87313" indent="-87313"/>
            <a:r>
              <a:rPr lang="ja-JP" altLang="en-US" sz="1400" dirty="0"/>
              <a:t>　</a:t>
            </a:r>
            <a:r>
              <a:rPr lang="ja-JP" altLang="en-US" sz="1400" dirty="0" smtClean="0"/>
              <a:t>介護相当</a:t>
            </a:r>
            <a:endParaRPr kumimoji="1" lang="ja-JP" altLang="en-US" sz="1400" dirty="0"/>
          </a:p>
        </p:txBody>
      </p:sp>
      <p:sp>
        <p:nvSpPr>
          <p:cNvPr id="37" name="テキスト ボックス 36"/>
          <p:cNvSpPr txBox="1"/>
          <p:nvPr/>
        </p:nvSpPr>
        <p:spPr>
          <a:xfrm>
            <a:off x="4343956" y="1124744"/>
            <a:ext cx="861381" cy="738664"/>
          </a:xfrm>
          <a:prstGeom prst="rect">
            <a:avLst/>
          </a:prstGeom>
          <a:noFill/>
        </p:spPr>
        <p:txBody>
          <a:bodyPr wrap="none" lIns="36000" rIns="36000" rtlCol="0">
            <a:spAutoFit/>
          </a:bodyPr>
          <a:lstStyle/>
          <a:p>
            <a:endParaRPr lang="en-US" altLang="ja-JP" sz="1400" dirty="0" smtClean="0"/>
          </a:p>
          <a:p>
            <a:r>
              <a:rPr lang="ja-JP" altLang="en-US" sz="1400" dirty="0" smtClean="0"/>
              <a:t>・多様な</a:t>
            </a:r>
            <a:endParaRPr lang="en-US" altLang="ja-JP" sz="1400" dirty="0" smtClean="0"/>
          </a:p>
          <a:p>
            <a:r>
              <a:rPr lang="ja-JP" altLang="en-US" sz="1400" dirty="0"/>
              <a:t>　</a:t>
            </a:r>
            <a:r>
              <a:rPr lang="ja-JP" altLang="en-US" sz="1400" dirty="0" smtClean="0"/>
              <a:t>サービス</a:t>
            </a:r>
            <a:endParaRPr kumimoji="1" lang="ja-JP" altLang="en-US" sz="1400" dirty="0"/>
          </a:p>
        </p:txBody>
      </p:sp>
      <p:cxnSp>
        <p:nvCxnSpPr>
          <p:cNvPr id="42" name="直線コネクタ 41"/>
          <p:cNvCxnSpPr>
            <a:stCxn id="8" idx="3"/>
          </p:cNvCxnSpPr>
          <p:nvPr/>
        </p:nvCxnSpPr>
        <p:spPr>
          <a:xfrm flipV="1">
            <a:off x="4243695" y="846004"/>
            <a:ext cx="100261" cy="2958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線コネクタ 43"/>
          <p:cNvCxnSpPr>
            <a:stCxn id="8" idx="3"/>
            <a:endCxn id="37" idx="1"/>
          </p:cNvCxnSpPr>
          <p:nvPr/>
        </p:nvCxnSpPr>
        <p:spPr>
          <a:xfrm>
            <a:off x="4243695" y="1141866"/>
            <a:ext cx="100261" cy="35221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p:cNvCxnSpPr>
            <a:endCxn id="39" idx="1"/>
          </p:cNvCxnSpPr>
          <p:nvPr/>
        </p:nvCxnSpPr>
        <p:spPr>
          <a:xfrm flipV="1">
            <a:off x="5443346" y="808693"/>
            <a:ext cx="54643" cy="196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a:stCxn id="37" idx="3"/>
            <a:endCxn id="38" idx="1"/>
          </p:cNvCxnSpPr>
          <p:nvPr/>
        </p:nvCxnSpPr>
        <p:spPr>
          <a:xfrm flipV="1">
            <a:off x="5205337" y="1138160"/>
            <a:ext cx="152729" cy="3559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37" idx="3"/>
            <a:endCxn id="40" idx="1"/>
          </p:cNvCxnSpPr>
          <p:nvPr/>
        </p:nvCxnSpPr>
        <p:spPr>
          <a:xfrm flipV="1">
            <a:off x="5205337" y="1401593"/>
            <a:ext cx="204716" cy="92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37" idx="3"/>
            <a:endCxn id="48" idx="1"/>
          </p:cNvCxnSpPr>
          <p:nvPr/>
        </p:nvCxnSpPr>
        <p:spPr>
          <a:xfrm>
            <a:off x="5205337" y="1494076"/>
            <a:ext cx="189052" cy="1761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コネクタ 55"/>
          <p:cNvCxnSpPr>
            <a:stCxn id="37" idx="3"/>
            <a:endCxn id="49" idx="1"/>
          </p:cNvCxnSpPr>
          <p:nvPr/>
        </p:nvCxnSpPr>
        <p:spPr>
          <a:xfrm>
            <a:off x="5205337" y="1494076"/>
            <a:ext cx="191422" cy="431424"/>
          </a:xfrm>
          <a:prstGeom prst="line">
            <a:avLst/>
          </a:prstGeom>
        </p:spPr>
        <p:style>
          <a:lnRef idx="1">
            <a:schemeClr val="accent1"/>
          </a:lnRef>
          <a:fillRef idx="0">
            <a:schemeClr val="accent1"/>
          </a:fillRef>
          <a:effectRef idx="0">
            <a:schemeClr val="accent1"/>
          </a:effectRef>
          <a:fontRef idx="minor">
            <a:schemeClr val="tx1"/>
          </a:fontRef>
        </p:style>
      </p:cxnSp>
      <p:sp>
        <p:nvSpPr>
          <p:cNvPr id="64" name="テキスト ボックス 63"/>
          <p:cNvSpPr txBox="1"/>
          <p:nvPr/>
        </p:nvSpPr>
        <p:spPr>
          <a:xfrm>
            <a:off x="4343956" y="1956182"/>
            <a:ext cx="1060153" cy="738664"/>
          </a:xfrm>
          <a:prstGeom prst="rect">
            <a:avLst/>
          </a:prstGeom>
          <a:noFill/>
        </p:spPr>
        <p:txBody>
          <a:bodyPr wrap="none" lIns="36000" rIns="36000" rtlCol="0">
            <a:spAutoFit/>
          </a:bodyPr>
          <a:lstStyle/>
          <a:p>
            <a:endParaRPr lang="en-US" altLang="ja-JP" sz="1400" dirty="0" smtClean="0"/>
          </a:p>
          <a:p>
            <a:r>
              <a:rPr lang="ja-JP" altLang="en-US" sz="1400" dirty="0" smtClean="0"/>
              <a:t>・現行の通所</a:t>
            </a:r>
            <a:endParaRPr lang="en-US" altLang="ja-JP" sz="1400" dirty="0" smtClean="0"/>
          </a:p>
          <a:p>
            <a:r>
              <a:rPr lang="ja-JP" altLang="en-US" sz="1400" dirty="0"/>
              <a:t>　</a:t>
            </a:r>
            <a:r>
              <a:rPr lang="ja-JP" altLang="en-US" sz="1400" dirty="0" smtClean="0"/>
              <a:t>介護相当</a:t>
            </a:r>
            <a:endParaRPr kumimoji="1" lang="ja-JP" altLang="en-US" sz="1400" dirty="0"/>
          </a:p>
        </p:txBody>
      </p:sp>
      <p:sp>
        <p:nvSpPr>
          <p:cNvPr id="65" name="テキスト ボックス 64"/>
          <p:cNvSpPr txBox="1"/>
          <p:nvPr/>
        </p:nvSpPr>
        <p:spPr>
          <a:xfrm>
            <a:off x="4343956" y="2564904"/>
            <a:ext cx="861381" cy="738664"/>
          </a:xfrm>
          <a:prstGeom prst="rect">
            <a:avLst/>
          </a:prstGeom>
          <a:noFill/>
        </p:spPr>
        <p:txBody>
          <a:bodyPr wrap="none" lIns="36000" rIns="36000" rtlCol="0">
            <a:spAutoFit/>
          </a:bodyPr>
          <a:lstStyle/>
          <a:p>
            <a:endParaRPr lang="en-US" altLang="ja-JP" sz="1400" dirty="0" smtClean="0"/>
          </a:p>
          <a:p>
            <a:r>
              <a:rPr lang="ja-JP" altLang="en-US" sz="1400" dirty="0" smtClean="0"/>
              <a:t>・多様な</a:t>
            </a:r>
            <a:endParaRPr lang="en-US" altLang="ja-JP" sz="1400" dirty="0" smtClean="0"/>
          </a:p>
          <a:p>
            <a:r>
              <a:rPr lang="ja-JP" altLang="en-US" sz="1400" dirty="0" smtClean="0"/>
              <a:t>　サービス</a:t>
            </a:r>
            <a:endParaRPr kumimoji="1" lang="ja-JP" altLang="en-US" sz="1400" dirty="0"/>
          </a:p>
        </p:txBody>
      </p:sp>
      <p:cxnSp>
        <p:nvCxnSpPr>
          <p:cNvPr id="67" name="直線コネクタ 66"/>
          <p:cNvCxnSpPr>
            <a:stCxn id="9" idx="3"/>
            <a:endCxn id="64" idx="1"/>
          </p:cNvCxnSpPr>
          <p:nvPr/>
        </p:nvCxnSpPr>
        <p:spPr>
          <a:xfrm flipV="1">
            <a:off x="4243695" y="2325514"/>
            <a:ext cx="100261" cy="292619"/>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線コネクタ 67"/>
          <p:cNvCxnSpPr>
            <a:stCxn id="9" idx="3"/>
            <a:endCxn id="65" idx="1"/>
          </p:cNvCxnSpPr>
          <p:nvPr/>
        </p:nvCxnSpPr>
        <p:spPr>
          <a:xfrm>
            <a:off x="4243695" y="2618133"/>
            <a:ext cx="100261" cy="31610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p:cNvCxnSpPr>
            <a:endCxn id="66" idx="1"/>
          </p:cNvCxnSpPr>
          <p:nvPr/>
        </p:nvCxnSpPr>
        <p:spPr>
          <a:xfrm flipV="1">
            <a:off x="5393480" y="2318595"/>
            <a:ext cx="76105" cy="692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a:stCxn id="65" idx="3"/>
            <a:endCxn id="74" idx="1"/>
          </p:cNvCxnSpPr>
          <p:nvPr/>
        </p:nvCxnSpPr>
        <p:spPr>
          <a:xfrm flipV="1">
            <a:off x="5205337" y="2635519"/>
            <a:ext cx="191367" cy="298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コネクタ 78"/>
          <p:cNvCxnSpPr>
            <a:stCxn id="65" idx="3"/>
            <a:endCxn id="75" idx="1"/>
          </p:cNvCxnSpPr>
          <p:nvPr/>
        </p:nvCxnSpPr>
        <p:spPr>
          <a:xfrm flipV="1">
            <a:off x="5205337" y="2909838"/>
            <a:ext cx="194668" cy="2439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p:cNvCxnSpPr>
            <a:stCxn id="65" idx="3"/>
            <a:endCxn id="76" idx="1"/>
          </p:cNvCxnSpPr>
          <p:nvPr/>
        </p:nvCxnSpPr>
        <p:spPr>
          <a:xfrm>
            <a:off x="5205337" y="2934236"/>
            <a:ext cx="191369" cy="244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直線コネクタ 90"/>
          <p:cNvCxnSpPr>
            <a:stCxn id="10" idx="3"/>
            <a:endCxn id="84" idx="1"/>
          </p:cNvCxnSpPr>
          <p:nvPr/>
        </p:nvCxnSpPr>
        <p:spPr>
          <a:xfrm flipV="1">
            <a:off x="4894828" y="3570370"/>
            <a:ext cx="468855" cy="189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a:stCxn id="10" idx="3"/>
            <a:endCxn id="85" idx="1"/>
          </p:cNvCxnSpPr>
          <p:nvPr/>
        </p:nvCxnSpPr>
        <p:spPr>
          <a:xfrm>
            <a:off x="4894828" y="3759604"/>
            <a:ext cx="468854" cy="85085"/>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a:stCxn id="10" idx="3"/>
          </p:cNvCxnSpPr>
          <p:nvPr/>
        </p:nvCxnSpPr>
        <p:spPr>
          <a:xfrm>
            <a:off x="4894828" y="3759604"/>
            <a:ext cx="512631" cy="366560"/>
          </a:xfrm>
          <a:prstGeom prst="line">
            <a:avLst/>
          </a:prstGeom>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3429055" y="5554785"/>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②</a:t>
            </a:r>
            <a:r>
              <a:rPr lang="ja-JP" altLang="en-US" sz="1400" dirty="0">
                <a:solidFill>
                  <a:prstClr val="black"/>
                </a:solidFill>
              </a:rPr>
              <a:t>介護予防普及啓発</a:t>
            </a:r>
            <a:r>
              <a:rPr lang="ja-JP" altLang="en-US" sz="1400" dirty="0" smtClean="0">
                <a:solidFill>
                  <a:prstClr val="black"/>
                </a:solidFill>
              </a:rPr>
              <a:t>事業</a:t>
            </a:r>
            <a:endParaRPr kumimoji="1" lang="ja-JP" altLang="en-US" sz="1400" dirty="0"/>
          </a:p>
        </p:txBody>
      </p:sp>
      <p:sp>
        <p:nvSpPr>
          <p:cNvPr id="119" name="テキスト ボックス 118"/>
          <p:cNvSpPr txBox="1"/>
          <p:nvPr/>
        </p:nvSpPr>
        <p:spPr>
          <a:xfrm>
            <a:off x="3429056" y="5856080"/>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③</a:t>
            </a:r>
            <a:r>
              <a:rPr lang="ja-JP" altLang="en-US" sz="1400" dirty="0" smtClean="0">
                <a:solidFill>
                  <a:prstClr val="black"/>
                </a:solidFill>
              </a:rPr>
              <a:t>地域介護予防活動支援事業</a:t>
            </a:r>
            <a:endParaRPr kumimoji="1" lang="ja-JP" altLang="en-US" sz="1400" dirty="0"/>
          </a:p>
        </p:txBody>
      </p:sp>
      <p:sp>
        <p:nvSpPr>
          <p:cNvPr id="120" name="テキスト ボックス 119"/>
          <p:cNvSpPr txBox="1"/>
          <p:nvPr/>
        </p:nvSpPr>
        <p:spPr>
          <a:xfrm>
            <a:off x="3433488" y="6165884"/>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④</a:t>
            </a:r>
            <a:r>
              <a:rPr lang="ja-JP" altLang="en-US" sz="1400" dirty="0">
                <a:solidFill>
                  <a:prstClr val="black"/>
                </a:solidFill>
              </a:rPr>
              <a:t>一般介護予防事業評価</a:t>
            </a:r>
            <a:r>
              <a:rPr lang="ja-JP" altLang="en-US" sz="1400" dirty="0" smtClean="0">
                <a:solidFill>
                  <a:prstClr val="black"/>
                </a:solidFill>
              </a:rPr>
              <a:t>事業</a:t>
            </a:r>
            <a:endParaRPr kumimoji="1" lang="ja-JP" altLang="en-US" sz="1400" dirty="0"/>
          </a:p>
        </p:txBody>
      </p:sp>
      <p:sp>
        <p:nvSpPr>
          <p:cNvPr id="121" name="テキスト ボックス 120"/>
          <p:cNvSpPr txBox="1"/>
          <p:nvPr/>
        </p:nvSpPr>
        <p:spPr>
          <a:xfrm>
            <a:off x="3425810" y="6453916"/>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t>⑤</a:t>
            </a:r>
            <a:r>
              <a:rPr lang="ja-JP" altLang="en-US" sz="1400" dirty="0">
                <a:solidFill>
                  <a:prstClr val="black"/>
                </a:solidFill>
              </a:rPr>
              <a:t>地域リハビリテーション</a:t>
            </a:r>
            <a:r>
              <a:rPr lang="ja-JP" altLang="en-US" sz="1400" dirty="0" smtClean="0">
                <a:solidFill>
                  <a:prstClr val="black"/>
                </a:solidFill>
              </a:rPr>
              <a:t>活動支援事業</a:t>
            </a:r>
            <a:endParaRPr kumimoji="1" lang="ja-JP" altLang="en-US" sz="1400" dirty="0"/>
          </a:p>
        </p:txBody>
      </p:sp>
      <p:cxnSp>
        <p:nvCxnSpPr>
          <p:cNvPr id="122" name="直線コネクタ 121"/>
          <p:cNvCxnSpPr>
            <a:stCxn id="6" idx="3"/>
            <a:endCxn id="118" idx="1"/>
          </p:cNvCxnSpPr>
          <p:nvPr/>
        </p:nvCxnSpPr>
        <p:spPr>
          <a:xfrm flipV="1">
            <a:off x="3081046" y="5662507"/>
            <a:ext cx="348009" cy="240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6" idx="3"/>
            <a:endCxn id="119" idx="1"/>
          </p:cNvCxnSpPr>
          <p:nvPr/>
        </p:nvCxnSpPr>
        <p:spPr>
          <a:xfrm>
            <a:off x="3081046" y="5903031"/>
            <a:ext cx="348010" cy="60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線コネクタ 123"/>
          <p:cNvCxnSpPr>
            <a:stCxn id="6" idx="3"/>
            <a:endCxn id="120" idx="1"/>
          </p:cNvCxnSpPr>
          <p:nvPr/>
        </p:nvCxnSpPr>
        <p:spPr>
          <a:xfrm>
            <a:off x="3081046" y="5903031"/>
            <a:ext cx="352442" cy="37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直線コネクタ 124"/>
          <p:cNvCxnSpPr>
            <a:stCxn id="6" idx="3"/>
            <a:endCxn id="121" idx="1"/>
          </p:cNvCxnSpPr>
          <p:nvPr/>
        </p:nvCxnSpPr>
        <p:spPr>
          <a:xfrm>
            <a:off x="3081046" y="5903031"/>
            <a:ext cx="344764" cy="6586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6" idx="3"/>
            <a:endCxn id="127" idx="1"/>
          </p:cNvCxnSpPr>
          <p:nvPr/>
        </p:nvCxnSpPr>
        <p:spPr>
          <a:xfrm flipV="1">
            <a:off x="3081046" y="5366128"/>
            <a:ext cx="354072" cy="536903"/>
          </a:xfrm>
          <a:prstGeom prst="line">
            <a:avLst/>
          </a:prstGeom>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3435118" y="5258406"/>
            <a:ext cx="3234422" cy="215444"/>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400" dirty="0" smtClean="0">
                <a:solidFill>
                  <a:prstClr val="black"/>
                </a:solidFill>
              </a:rPr>
              <a:t>①</a:t>
            </a:r>
            <a:r>
              <a:rPr lang="ja-JP" altLang="en-US" sz="1400" dirty="0">
                <a:solidFill>
                  <a:prstClr val="black"/>
                </a:solidFill>
              </a:rPr>
              <a:t>介護予防把握</a:t>
            </a:r>
            <a:r>
              <a:rPr lang="ja-JP" altLang="en-US" sz="1400" dirty="0" smtClean="0">
                <a:solidFill>
                  <a:prstClr val="black"/>
                </a:solidFill>
              </a:rPr>
              <a:t>事業</a:t>
            </a:r>
            <a:endParaRPr kumimoji="1" lang="ja-JP" altLang="en-US" sz="1400" dirty="0"/>
          </a:p>
        </p:txBody>
      </p:sp>
      <p:sp>
        <p:nvSpPr>
          <p:cNvPr id="199" name="正方形/長方形 198"/>
          <p:cNvSpPr/>
          <p:nvPr/>
        </p:nvSpPr>
        <p:spPr>
          <a:xfrm>
            <a:off x="0" y="0"/>
            <a:ext cx="9144000" cy="504000"/>
          </a:xfrm>
          <a:prstGeom prst="rect">
            <a:avLst/>
          </a:prstGeom>
          <a:ln/>
        </p:spPr>
        <p:style>
          <a:lnRef idx="1">
            <a:schemeClr val="accent1"/>
          </a:lnRef>
          <a:fillRef idx="2">
            <a:schemeClr val="accent1"/>
          </a:fillRef>
          <a:effectRef idx="1">
            <a:schemeClr val="accent1"/>
          </a:effectRef>
          <a:fontRef idx="minor">
            <a:schemeClr val="dk1"/>
          </a:fontRef>
        </p:style>
        <p:txBody>
          <a:bodyPr lIns="91357" tIns="45680" rIns="91357" bIns="45680" rtlCol="0" anchor="ctr"/>
          <a:lstStyle/>
          <a:p>
            <a:pPr algn="ctr" defTabSz="914400"/>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参考：国資料</a:t>
            </a:r>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新しい</a:t>
            </a:r>
            <a:r>
              <a:rPr kumimoji="0" lang="en-US" altLang="ja-JP" sz="2400" b="1" kern="0" dirty="0" smtClean="0">
                <a:solidFill>
                  <a:prstClr val="black"/>
                </a:solidFill>
                <a:latin typeface="+mn-ea"/>
              </a:rPr>
              <a:t>)</a:t>
            </a:r>
            <a:r>
              <a:rPr kumimoji="0" lang="ja-JP" altLang="en-US" sz="2400" b="1" kern="0" dirty="0" smtClean="0">
                <a:solidFill>
                  <a:prstClr val="black"/>
                </a:solidFill>
                <a:latin typeface="+mn-ea"/>
              </a:rPr>
              <a:t>介護</a:t>
            </a:r>
            <a:r>
              <a:rPr kumimoji="0" lang="ja-JP" altLang="en-US" sz="2400" b="1" kern="0" dirty="0">
                <a:solidFill>
                  <a:prstClr val="black"/>
                </a:solidFill>
                <a:latin typeface="+mn-ea"/>
              </a:rPr>
              <a:t>予防・</a:t>
            </a:r>
            <a:r>
              <a:rPr kumimoji="0" lang="ja-JP" altLang="en-US" sz="2400" b="1" kern="0" dirty="0" smtClean="0">
                <a:solidFill>
                  <a:prstClr val="black"/>
                </a:solidFill>
                <a:latin typeface="+mn-ea"/>
              </a:rPr>
              <a:t>日常生活支援総合事業の構成</a:t>
            </a:r>
            <a:endParaRPr lang="ja-JP" altLang="en-US" sz="2400" b="1" dirty="0">
              <a:solidFill>
                <a:prstClr val="black"/>
              </a:solidFill>
              <a:latin typeface="+mn-ea"/>
            </a:endParaRPr>
          </a:p>
        </p:txBody>
      </p:sp>
      <p:sp>
        <p:nvSpPr>
          <p:cNvPr id="38" name="テキスト ボックス 37"/>
          <p:cNvSpPr txBox="1"/>
          <p:nvPr/>
        </p:nvSpPr>
        <p:spPr>
          <a:xfrm>
            <a:off x="5358066" y="1038132"/>
            <a:ext cx="3771652"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②訪問型サービス</a:t>
            </a:r>
            <a:r>
              <a:rPr lang="en-US" altLang="ja-JP" sz="1300" dirty="0" smtClean="0"/>
              <a:t>A</a:t>
            </a:r>
            <a:r>
              <a:rPr lang="ja-JP" altLang="en-US" sz="1300" dirty="0" smtClean="0"/>
              <a:t>（緩和した基準によるサービス）</a:t>
            </a:r>
            <a:endParaRPr kumimoji="1" lang="ja-JP" altLang="en-US" sz="1300" dirty="0"/>
          </a:p>
        </p:txBody>
      </p:sp>
      <p:sp>
        <p:nvSpPr>
          <p:cNvPr id="39" name="テキスト ボックス 38"/>
          <p:cNvSpPr txBox="1"/>
          <p:nvPr/>
        </p:nvSpPr>
        <p:spPr>
          <a:xfrm>
            <a:off x="5497989" y="708665"/>
            <a:ext cx="101822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①訪問介護</a:t>
            </a:r>
            <a:endParaRPr kumimoji="1" lang="ja-JP" altLang="en-US" sz="1300" dirty="0"/>
          </a:p>
        </p:txBody>
      </p:sp>
      <p:sp>
        <p:nvSpPr>
          <p:cNvPr id="40" name="テキスト ボックス 39"/>
          <p:cNvSpPr txBox="1"/>
          <p:nvPr/>
        </p:nvSpPr>
        <p:spPr>
          <a:xfrm>
            <a:off x="5410053" y="1301565"/>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③訪問型サービス</a:t>
            </a:r>
            <a:r>
              <a:rPr lang="en-US" altLang="ja-JP" sz="1300" dirty="0" smtClean="0"/>
              <a:t>B</a:t>
            </a:r>
            <a:r>
              <a:rPr lang="ja-JP" altLang="en-US" sz="1300" dirty="0" smtClean="0"/>
              <a:t>（住民主体による支援）</a:t>
            </a:r>
            <a:endParaRPr kumimoji="1" lang="ja-JP" altLang="en-US" sz="1300" dirty="0"/>
          </a:p>
        </p:txBody>
      </p:sp>
      <p:sp>
        <p:nvSpPr>
          <p:cNvPr id="48" name="テキスト ボックス 47"/>
          <p:cNvSpPr txBox="1"/>
          <p:nvPr/>
        </p:nvSpPr>
        <p:spPr>
          <a:xfrm>
            <a:off x="5394389" y="1570245"/>
            <a:ext cx="338265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④訪問型サービス</a:t>
            </a:r>
            <a:r>
              <a:rPr lang="en-US" altLang="ja-JP" sz="1300" dirty="0" smtClean="0"/>
              <a:t>C</a:t>
            </a:r>
            <a:r>
              <a:rPr lang="ja-JP" altLang="en-US" sz="1300" dirty="0" smtClean="0"/>
              <a:t>（短期集中予防サービス）</a:t>
            </a:r>
            <a:endParaRPr kumimoji="1" lang="ja-JP" altLang="en-US" sz="1300" dirty="0"/>
          </a:p>
        </p:txBody>
      </p:sp>
      <p:sp>
        <p:nvSpPr>
          <p:cNvPr id="49" name="テキスト ボックス 48"/>
          <p:cNvSpPr txBox="1"/>
          <p:nvPr/>
        </p:nvSpPr>
        <p:spPr>
          <a:xfrm>
            <a:off x="5396759" y="1825472"/>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⑤訪問型サービス</a:t>
            </a:r>
            <a:r>
              <a:rPr lang="en-US" altLang="ja-JP" sz="1300" dirty="0" smtClean="0"/>
              <a:t>D</a:t>
            </a:r>
            <a:r>
              <a:rPr lang="ja-JP" altLang="en-US" sz="1300" dirty="0" smtClean="0"/>
              <a:t>（移動支援）</a:t>
            </a:r>
            <a:endParaRPr kumimoji="1" lang="ja-JP" altLang="en-US" sz="1300" dirty="0"/>
          </a:p>
        </p:txBody>
      </p:sp>
      <p:sp>
        <p:nvSpPr>
          <p:cNvPr id="66" name="テキスト ボックス 65"/>
          <p:cNvSpPr txBox="1"/>
          <p:nvPr/>
        </p:nvSpPr>
        <p:spPr>
          <a:xfrm>
            <a:off x="5469585" y="2218567"/>
            <a:ext cx="1018227" cy="200055"/>
          </a:xfrm>
          <a:prstGeom prst="rect">
            <a:avLst/>
          </a:prstGeom>
          <a:solidFill>
            <a:schemeClr val="accent5">
              <a:lumMod val="40000"/>
              <a:lumOff val="60000"/>
            </a:schemeClr>
          </a:solidFill>
          <a:ln>
            <a:solidFill>
              <a:schemeClr val="accent1"/>
            </a:solidFill>
          </a:ln>
        </p:spPr>
        <p:txBody>
          <a:bodyPr wrap="none" tIns="0" bIns="0" rtlCol="0">
            <a:spAutoFit/>
          </a:bodyPr>
          <a:lstStyle/>
          <a:p>
            <a:r>
              <a:rPr lang="ja-JP" altLang="en-US" sz="1300" dirty="0" smtClean="0"/>
              <a:t>①通所介護</a:t>
            </a:r>
            <a:endParaRPr kumimoji="1" lang="ja-JP" altLang="en-US" sz="1300" dirty="0"/>
          </a:p>
        </p:txBody>
      </p:sp>
      <p:sp>
        <p:nvSpPr>
          <p:cNvPr id="74" name="テキスト ボックス 73"/>
          <p:cNvSpPr txBox="1"/>
          <p:nvPr/>
        </p:nvSpPr>
        <p:spPr>
          <a:xfrm>
            <a:off x="5396704" y="2535491"/>
            <a:ext cx="3733014"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②通所型サービス</a:t>
            </a:r>
            <a:r>
              <a:rPr lang="en-US" altLang="ja-JP" sz="1300" dirty="0" smtClean="0"/>
              <a:t>A</a:t>
            </a:r>
            <a:r>
              <a:rPr lang="ja-JP" altLang="en-US" sz="1300" dirty="0" smtClean="0"/>
              <a:t>（緩和した基準によるサービス）</a:t>
            </a:r>
            <a:endParaRPr kumimoji="1" lang="ja-JP" altLang="en-US" sz="1300" dirty="0"/>
          </a:p>
        </p:txBody>
      </p:sp>
      <p:sp>
        <p:nvSpPr>
          <p:cNvPr id="75" name="テキスト ボックス 74"/>
          <p:cNvSpPr txBox="1"/>
          <p:nvPr/>
        </p:nvSpPr>
        <p:spPr>
          <a:xfrm>
            <a:off x="5400005" y="2809810"/>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③通所型サービス</a:t>
            </a:r>
            <a:r>
              <a:rPr lang="en-US" altLang="ja-JP" sz="1300" dirty="0" smtClean="0"/>
              <a:t>B</a:t>
            </a:r>
            <a:r>
              <a:rPr lang="ja-JP" altLang="en-US" sz="1300" dirty="0" smtClean="0"/>
              <a:t>（住民主体による支援）</a:t>
            </a:r>
            <a:endParaRPr kumimoji="1" lang="ja-JP" altLang="en-US" sz="1300" dirty="0"/>
          </a:p>
        </p:txBody>
      </p:sp>
      <p:sp>
        <p:nvSpPr>
          <p:cNvPr id="76" name="テキスト ボックス 75"/>
          <p:cNvSpPr txBox="1"/>
          <p:nvPr/>
        </p:nvSpPr>
        <p:spPr>
          <a:xfrm>
            <a:off x="5396706" y="3078490"/>
            <a:ext cx="3639790"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④通所型サービス</a:t>
            </a:r>
            <a:r>
              <a:rPr lang="en-US" altLang="ja-JP" sz="1300" dirty="0" smtClean="0"/>
              <a:t>C</a:t>
            </a:r>
            <a:r>
              <a:rPr lang="ja-JP" altLang="en-US" sz="1300" dirty="0" smtClean="0"/>
              <a:t>（短期集中予防サービス）</a:t>
            </a:r>
            <a:endParaRPr kumimoji="1" lang="ja-JP" altLang="en-US" sz="1300" dirty="0"/>
          </a:p>
        </p:txBody>
      </p:sp>
      <p:sp>
        <p:nvSpPr>
          <p:cNvPr id="84" name="テキスト ボックス 83"/>
          <p:cNvSpPr txBox="1"/>
          <p:nvPr/>
        </p:nvSpPr>
        <p:spPr>
          <a:xfrm>
            <a:off x="5363683" y="3470342"/>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①栄養改善の目的とした配食</a:t>
            </a:r>
            <a:endParaRPr kumimoji="1" lang="ja-JP" altLang="en-US" sz="1300" dirty="0"/>
          </a:p>
        </p:txBody>
      </p:sp>
      <p:sp>
        <p:nvSpPr>
          <p:cNvPr id="85" name="テキスト ボックス 84"/>
          <p:cNvSpPr txBox="1"/>
          <p:nvPr/>
        </p:nvSpPr>
        <p:spPr>
          <a:xfrm>
            <a:off x="5363682" y="3744661"/>
            <a:ext cx="3323077" cy="200055"/>
          </a:xfrm>
          <a:prstGeom prst="rect">
            <a:avLst/>
          </a:prstGeom>
          <a:solidFill>
            <a:schemeClr val="accent5">
              <a:lumMod val="40000"/>
              <a:lumOff val="60000"/>
            </a:schemeClr>
          </a:solidFill>
          <a:ln>
            <a:solidFill>
              <a:schemeClr val="accent1"/>
            </a:solidFill>
          </a:ln>
        </p:spPr>
        <p:txBody>
          <a:bodyPr wrap="square" tIns="0" bIns="0" rtlCol="0">
            <a:spAutoFit/>
          </a:bodyPr>
          <a:lstStyle/>
          <a:p>
            <a:r>
              <a:rPr lang="ja-JP" altLang="en-US" sz="1300" dirty="0" smtClean="0"/>
              <a:t>②住民ボランティア等が行う見守り</a:t>
            </a:r>
            <a:endParaRPr kumimoji="1" lang="ja-JP" altLang="en-US" sz="1300" dirty="0"/>
          </a:p>
        </p:txBody>
      </p:sp>
      <p:sp>
        <p:nvSpPr>
          <p:cNvPr id="86" name="テキスト ボックス 85"/>
          <p:cNvSpPr txBox="1"/>
          <p:nvPr/>
        </p:nvSpPr>
        <p:spPr>
          <a:xfrm>
            <a:off x="5358066" y="4024228"/>
            <a:ext cx="3323077" cy="600164"/>
          </a:xfrm>
          <a:prstGeom prst="rect">
            <a:avLst/>
          </a:prstGeom>
          <a:solidFill>
            <a:schemeClr val="accent5">
              <a:lumMod val="40000"/>
              <a:lumOff val="60000"/>
            </a:schemeClr>
          </a:solidFill>
          <a:ln>
            <a:solidFill>
              <a:schemeClr val="accent1"/>
            </a:solidFill>
          </a:ln>
        </p:spPr>
        <p:txBody>
          <a:bodyPr wrap="square" tIns="0" bIns="0" rtlCol="0">
            <a:spAutoFit/>
          </a:bodyPr>
          <a:lstStyle/>
          <a:p>
            <a:pPr marL="174625" indent="-174625" algn="just"/>
            <a:r>
              <a:rPr lang="ja-JP" altLang="en-US" sz="1300" dirty="0" smtClean="0"/>
              <a:t>③訪問型サービス、通所型サービスに準じる自立支援に資する生活支援（訪問型サービス・通所型サービスの一体的提供等）</a:t>
            </a:r>
            <a:endParaRPr kumimoji="1" lang="ja-JP" altLang="en-US" sz="1300" dirty="0"/>
          </a:p>
        </p:txBody>
      </p:sp>
      <p:sp>
        <p:nvSpPr>
          <p:cNvPr id="60" name="テキスト ボックス 59"/>
          <p:cNvSpPr txBox="1"/>
          <p:nvPr/>
        </p:nvSpPr>
        <p:spPr>
          <a:xfrm>
            <a:off x="5248763" y="4653136"/>
            <a:ext cx="3571709" cy="600164"/>
          </a:xfrm>
          <a:prstGeom prst="rect">
            <a:avLst/>
          </a:prstGeom>
          <a:noFill/>
        </p:spPr>
        <p:txBody>
          <a:bodyPr wrap="square" rtlCol="0">
            <a:spAutoFit/>
          </a:bodyPr>
          <a:lstStyle/>
          <a:p>
            <a:r>
              <a:rPr lang="en-US" altLang="ja-JP" sz="1100" dirty="0" smtClean="0">
                <a:solidFill>
                  <a:prstClr val="black"/>
                </a:solidFill>
                <a:latin typeface="ＭＳ Ｐ明朝" panose="02020600040205080304" pitchFamily="18" charset="-128"/>
                <a:ea typeface="ＭＳ Ｐ明朝" panose="02020600040205080304" pitchFamily="18" charset="-128"/>
              </a:rPr>
              <a:t>※</a:t>
            </a:r>
            <a:r>
              <a:rPr lang="ja-JP" altLang="en-US" sz="1100" dirty="0" smtClean="0">
                <a:solidFill>
                  <a:prstClr val="black"/>
                </a:solidFill>
                <a:latin typeface="ＭＳ Ｐ明朝" panose="02020600040205080304" pitchFamily="18" charset="-128"/>
                <a:ea typeface="ＭＳ Ｐ明朝" panose="02020600040205080304" pitchFamily="18" charset="-128"/>
              </a:rPr>
              <a:t>　上記はサービスの典型例として示しているもの。</a:t>
            </a:r>
            <a:endParaRPr lang="en-US" altLang="ja-JP" sz="1100" dirty="0" smtClean="0">
              <a:solidFill>
                <a:prstClr val="black"/>
              </a:solidFill>
              <a:latin typeface="ＭＳ Ｐ明朝" panose="02020600040205080304" pitchFamily="18" charset="-128"/>
              <a:ea typeface="ＭＳ Ｐ明朝" panose="02020600040205080304" pitchFamily="18" charset="-128"/>
            </a:endParaRPr>
          </a:p>
          <a:p>
            <a:r>
              <a:rPr lang="ja-JP" altLang="en-US" sz="1100" dirty="0">
                <a:solidFill>
                  <a:prstClr val="black"/>
                </a:solidFill>
                <a:latin typeface="ＭＳ Ｐ明朝" panose="02020600040205080304" pitchFamily="18" charset="-128"/>
                <a:ea typeface="ＭＳ Ｐ明朝" panose="02020600040205080304" pitchFamily="18" charset="-128"/>
              </a:rPr>
              <a:t>　</a:t>
            </a:r>
            <a:r>
              <a:rPr lang="ja-JP" altLang="en-US" sz="1100" dirty="0" smtClean="0">
                <a:solidFill>
                  <a:prstClr val="black"/>
                </a:solidFill>
                <a:latin typeface="ＭＳ Ｐ明朝" panose="02020600040205080304" pitchFamily="18" charset="-128"/>
                <a:ea typeface="ＭＳ Ｐ明朝" panose="02020600040205080304" pitchFamily="18" charset="-128"/>
              </a:rPr>
              <a:t>　　市町村はこの例を踏まえて、地域の実情に応じた、　　</a:t>
            </a:r>
            <a:endParaRPr lang="en-US" altLang="ja-JP" sz="1100" dirty="0" smtClean="0">
              <a:solidFill>
                <a:prstClr val="black"/>
              </a:solidFill>
              <a:latin typeface="ＭＳ Ｐ明朝" panose="02020600040205080304" pitchFamily="18" charset="-128"/>
              <a:ea typeface="ＭＳ Ｐ明朝" panose="02020600040205080304" pitchFamily="18" charset="-128"/>
            </a:endParaRPr>
          </a:p>
          <a:p>
            <a:r>
              <a:rPr lang="ja-JP" altLang="en-US" sz="1100" dirty="0">
                <a:solidFill>
                  <a:prstClr val="black"/>
                </a:solidFill>
                <a:latin typeface="ＭＳ Ｐ明朝" panose="02020600040205080304" pitchFamily="18" charset="-128"/>
                <a:ea typeface="ＭＳ Ｐ明朝" panose="02020600040205080304" pitchFamily="18" charset="-128"/>
              </a:rPr>
              <a:t>　</a:t>
            </a:r>
            <a:r>
              <a:rPr lang="ja-JP" altLang="en-US" sz="1100" dirty="0" smtClean="0">
                <a:solidFill>
                  <a:prstClr val="black"/>
                </a:solidFill>
                <a:latin typeface="ＭＳ Ｐ明朝" panose="02020600040205080304" pitchFamily="18" charset="-128"/>
                <a:ea typeface="ＭＳ Ｐ明朝" panose="02020600040205080304" pitchFamily="18" charset="-128"/>
              </a:rPr>
              <a:t>　　サービス内容を検討する。</a:t>
            </a:r>
            <a:endParaRPr lang="ja-JP" altLang="en-US" sz="1100" dirty="0">
              <a:solidFill>
                <a:prstClr val="black"/>
              </a:solidFill>
              <a:latin typeface="ＭＳ Ｐ明朝" panose="02020600040205080304" pitchFamily="18" charset="-128"/>
              <a:ea typeface="ＭＳ Ｐ明朝" panose="02020600040205080304" pitchFamily="18" charset="-128"/>
            </a:endParaRPr>
          </a:p>
        </p:txBody>
      </p:sp>
      <p:sp>
        <p:nvSpPr>
          <p:cNvPr id="5" name="スライド番号プレースホルダー 4"/>
          <p:cNvSpPr>
            <a:spLocks noGrp="1"/>
          </p:cNvSpPr>
          <p:nvPr>
            <p:ph type="sldNum" sz="quarter" idx="12"/>
          </p:nvPr>
        </p:nvSpPr>
        <p:spPr/>
        <p:txBody>
          <a:bodyPr/>
          <a:lstStyle/>
          <a:p>
            <a:fld id="{9C133FF5-014C-49F6-9E92-2B139CF809B9}" type="slidenum">
              <a:rPr kumimoji="1" lang="ja-JP" altLang="en-US" smtClean="0"/>
              <a:t>7</a:t>
            </a:fld>
            <a:endParaRPr kumimoji="1" lang="ja-JP" altLang="en-US"/>
          </a:p>
        </p:txBody>
      </p:sp>
      <p:sp>
        <p:nvSpPr>
          <p:cNvPr id="4" name="正方形/長方形 3"/>
          <p:cNvSpPr/>
          <p:nvPr/>
        </p:nvSpPr>
        <p:spPr>
          <a:xfrm>
            <a:off x="5508104" y="692696"/>
            <a:ext cx="1018227" cy="2160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5368126" y="1556792"/>
            <a:ext cx="3452346" cy="229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p:nvSpPr>
        <p:spPr>
          <a:xfrm>
            <a:off x="5381027" y="3056376"/>
            <a:ext cx="3655469" cy="24719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5446957" y="2202598"/>
            <a:ext cx="1018227" cy="2160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p:nvSpPr>
        <p:spPr>
          <a:xfrm>
            <a:off x="1043608" y="5157192"/>
            <a:ext cx="5832648" cy="1625384"/>
          </a:xfrm>
          <a:prstGeom prst="rect">
            <a:avLst/>
          </a:prstGeom>
          <a:noFill/>
          <a:ln w="571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51485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平成２９年４月からの提供サービス</a:t>
            </a:r>
            <a:endParaRPr kumimoji="1" lang="ja-JP" altLang="en-US"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8</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4078950110"/>
              </p:ext>
            </p:extLst>
          </p:nvPr>
        </p:nvGraphicFramePr>
        <p:xfrm>
          <a:off x="0" y="1239415"/>
          <a:ext cx="9036495" cy="5546538"/>
        </p:xfrm>
        <a:graphic>
          <a:graphicData uri="http://schemas.openxmlformats.org/drawingml/2006/table">
            <a:tbl>
              <a:tblPr firstRow="1" bandRow="1">
                <a:tableStyleId>{5C22544A-7EE6-4342-B048-85BDC9FD1C3A}</a:tableStyleId>
              </a:tblPr>
              <a:tblGrid>
                <a:gridCol w="827584"/>
                <a:gridCol w="1944216"/>
                <a:gridCol w="3168352"/>
                <a:gridCol w="3096343"/>
              </a:tblGrid>
              <a:tr h="929229">
                <a:tc gridSpan="2">
                  <a:txBody>
                    <a:bodyPr/>
                    <a:lstStyle/>
                    <a:p>
                      <a:r>
                        <a:rPr kumimoji="1" lang="ja-JP" altLang="en-US" sz="3200" dirty="0" smtClean="0"/>
                        <a:t>区分</a:t>
                      </a:r>
                      <a:endParaRPr kumimoji="1" lang="ja-JP" altLang="en-US" sz="3200" dirty="0"/>
                    </a:p>
                  </a:txBody>
                  <a:tcPr/>
                </a:tc>
                <a:tc hMerge="1">
                  <a:txBody>
                    <a:bodyPr/>
                    <a:lstStyle/>
                    <a:p>
                      <a:endParaRPr kumimoji="1" lang="ja-JP" altLang="en-US"/>
                    </a:p>
                  </a:txBody>
                  <a:tcPr/>
                </a:tc>
                <a:tc>
                  <a:txBody>
                    <a:bodyPr/>
                    <a:lstStyle/>
                    <a:p>
                      <a:r>
                        <a:rPr kumimoji="1" lang="ja-JP" altLang="en-US" sz="3200" dirty="0" smtClean="0"/>
                        <a:t>訪問型サービス</a:t>
                      </a:r>
                      <a:endParaRPr kumimoji="1" lang="ja-JP" altLang="en-US" sz="3200" dirty="0"/>
                    </a:p>
                  </a:txBody>
                  <a:tcPr/>
                </a:tc>
                <a:tc>
                  <a:txBody>
                    <a:bodyPr/>
                    <a:lstStyle/>
                    <a:p>
                      <a:r>
                        <a:rPr kumimoji="1" lang="ja-JP" altLang="en-US" sz="3200" dirty="0" smtClean="0"/>
                        <a:t>通所型サービス</a:t>
                      </a:r>
                      <a:endParaRPr kumimoji="1" lang="ja-JP" altLang="en-US" sz="3200" dirty="0"/>
                    </a:p>
                  </a:txBody>
                  <a:tcPr/>
                </a:tc>
              </a:tr>
              <a:tr h="929229">
                <a:tc gridSpan="2">
                  <a:txBody>
                    <a:bodyPr/>
                    <a:lstStyle/>
                    <a:p>
                      <a:r>
                        <a:rPr kumimoji="1" lang="ja-JP" altLang="en-US" sz="3200" dirty="0" smtClean="0"/>
                        <a:t>予防給付</a:t>
                      </a:r>
                      <a:endParaRPr kumimoji="1" lang="ja-JP" altLang="en-US" sz="3200" dirty="0"/>
                    </a:p>
                  </a:txBody>
                  <a:tcPr/>
                </a:tc>
                <a:tc hMerge="1">
                  <a:txBody>
                    <a:bodyPr/>
                    <a:lstStyle/>
                    <a:p>
                      <a:endParaRPr kumimoji="1" lang="ja-JP" altLang="en-US"/>
                    </a:p>
                  </a:txBody>
                  <a:tcPr/>
                </a:tc>
                <a:tc>
                  <a:txBody>
                    <a:bodyPr/>
                    <a:lstStyle/>
                    <a:p>
                      <a:r>
                        <a:rPr kumimoji="1" lang="ja-JP" altLang="en-US" sz="3200" dirty="0" smtClean="0"/>
                        <a:t>予防訪問介護</a:t>
                      </a:r>
                      <a:endParaRPr kumimoji="1" lang="ja-JP" altLang="en-US" sz="3200" dirty="0"/>
                    </a:p>
                  </a:txBody>
                  <a:tcPr/>
                </a:tc>
                <a:tc>
                  <a:txBody>
                    <a:bodyPr/>
                    <a:lstStyle/>
                    <a:p>
                      <a:r>
                        <a:rPr kumimoji="1" lang="ja-JP" altLang="en-US" sz="3200" dirty="0" smtClean="0"/>
                        <a:t>予防通所介護</a:t>
                      </a:r>
                      <a:endParaRPr kumimoji="1" lang="ja-JP" altLang="en-US" sz="3200" dirty="0"/>
                    </a:p>
                  </a:txBody>
                  <a:tcPr/>
                </a:tc>
              </a:tr>
              <a:tr h="1012246">
                <a:tc rowSpan="3">
                  <a:txBody>
                    <a:bodyPr/>
                    <a:lstStyle/>
                    <a:p>
                      <a:pPr algn="ctr"/>
                      <a:r>
                        <a:rPr kumimoji="1" lang="ja-JP" altLang="en-US" sz="3200" dirty="0" smtClean="0"/>
                        <a:t>総</a:t>
                      </a:r>
                      <a:endParaRPr kumimoji="1" lang="en-US" altLang="ja-JP" sz="3200" dirty="0" smtClean="0"/>
                    </a:p>
                    <a:p>
                      <a:pPr algn="ctr"/>
                      <a:r>
                        <a:rPr kumimoji="1" lang="ja-JP" altLang="en-US" sz="3200" dirty="0" smtClean="0"/>
                        <a:t>合</a:t>
                      </a:r>
                      <a:endParaRPr kumimoji="1" lang="en-US" altLang="ja-JP" sz="3200" dirty="0" smtClean="0"/>
                    </a:p>
                    <a:p>
                      <a:pPr algn="ctr"/>
                      <a:r>
                        <a:rPr kumimoji="1" lang="ja-JP" altLang="en-US" sz="3200" dirty="0" smtClean="0"/>
                        <a:t>事</a:t>
                      </a:r>
                      <a:endParaRPr kumimoji="1" lang="en-US" altLang="ja-JP" sz="3200" dirty="0" smtClean="0"/>
                    </a:p>
                    <a:p>
                      <a:pPr algn="ctr"/>
                      <a:r>
                        <a:rPr kumimoji="1" lang="ja-JP" altLang="en-US" sz="3200" dirty="0" smtClean="0"/>
                        <a:t>業</a:t>
                      </a:r>
                      <a:endParaRPr kumimoji="1" lang="ja-JP" altLang="en-US" sz="3200" dirty="0"/>
                    </a:p>
                  </a:txBody>
                  <a:tcPr>
                    <a:lnR w="12700" cap="flat" cmpd="sng" algn="ctr">
                      <a:solidFill>
                        <a:schemeClr val="bg1"/>
                      </a:solidFill>
                      <a:prstDash val="solid"/>
                      <a:round/>
                      <a:headEnd type="none" w="med" len="med"/>
                      <a:tailEnd type="none" w="med" len="med"/>
                    </a:lnR>
                  </a:tcPr>
                </a:tc>
                <a:tc>
                  <a:txBody>
                    <a:bodyPr/>
                    <a:lstStyle/>
                    <a:p>
                      <a:r>
                        <a:rPr kumimoji="1" lang="ja-JP" altLang="en-US" sz="3200" dirty="0" smtClean="0"/>
                        <a:t>みなし</a:t>
                      </a:r>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訪問介護相当サービス</a:t>
                      </a:r>
                      <a:endParaRPr kumimoji="1" lang="ja-JP" altLang="en-US" sz="3200" dirty="0"/>
                    </a:p>
                  </a:txBody>
                  <a:tcPr/>
                </a:tc>
                <a:tc>
                  <a:txBody>
                    <a:bodyPr/>
                    <a:lstStyle/>
                    <a:p>
                      <a:r>
                        <a:rPr kumimoji="1" lang="ja-JP" altLang="en-US" sz="3200" dirty="0" smtClean="0"/>
                        <a:t>通所介護相当サービス</a:t>
                      </a:r>
                      <a:endParaRPr kumimoji="1" lang="ja-JP" altLang="en-US" sz="3200" dirty="0"/>
                    </a:p>
                  </a:txBody>
                  <a:tcPr/>
                </a:tc>
              </a:tr>
              <a:tr h="1012246">
                <a:tc vMerge="1">
                  <a:txBody>
                    <a:bodyPr/>
                    <a:lstStyle/>
                    <a:p>
                      <a:pPr algn="ctr"/>
                      <a:endParaRPr kumimoji="1" lang="ja-JP" altLang="en-US" sz="3200" dirty="0"/>
                    </a:p>
                  </a:txBody>
                  <a:tcPr>
                    <a:lnR w="12700" cap="flat" cmpd="sng" algn="ctr">
                      <a:solidFill>
                        <a:schemeClr val="bg1"/>
                      </a:solidFill>
                      <a:prstDash val="solid"/>
                      <a:round/>
                      <a:headEnd type="none" w="med" len="med"/>
                      <a:tailEnd type="none" w="med" len="med"/>
                    </a:lnR>
                  </a:tcPr>
                </a:tc>
                <a:tc>
                  <a:txBody>
                    <a:bodyPr/>
                    <a:lstStyle/>
                    <a:p>
                      <a:r>
                        <a:rPr kumimoji="1" lang="ja-JP" altLang="en-US" sz="3200" dirty="0" smtClean="0"/>
                        <a:t>現行相当</a:t>
                      </a:r>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訪問介護相当サービス</a:t>
                      </a:r>
                      <a:endParaRPr kumimoji="1" lang="ja-JP" altLang="en-US" sz="3200" dirty="0"/>
                    </a:p>
                  </a:txBody>
                  <a:tcPr/>
                </a:tc>
                <a:tc>
                  <a:txBody>
                    <a:bodyPr/>
                    <a:lstStyle/>
                    <a:p>
                      <a:r>
                        <a:rPr kumimoji="1" lang="ja-JP" altLang="en-US" sz="3200" dirty="0" smtClean="0"/>
                        <a:t>通所介護相当サービス</a:t>
                      </a:r>
                      <a:endParaRPr kumimoji="1" lang="ja-JP" altLang="en-US" sz="3200" dirty="0"/>
                    </a:p>
                  </a:txBody>
                  <a:tcPr/>
                </a:tc>
              </a:tr>
              <a:tr h="1474987">
                <a:tc vMerge="1">
                  <a:txBody>
                    <a:bodyPr/>
                    <a:lstStyle/>
                    <a:p>
                      <a:endParaRPr kumimoji="1" lang="ja-JP" altLang="en-US" sz="3200" dirty="0"/>
                    </a:p>
                  </a:txBody>
                  <a:tcPr>
                    <a:lnR w="12700" cap="flat" cmpd="sng" algn="ctr">
                      <a:solidFill>
                        <a:schemeClr val="tx1"/>
                      </a:solidFill>
                      <a:prstDash val="solid"/>
                      <a:round/>
                      <a:headEnd type="none" w="med" len="med"/>
                      <a:tailEnd type="none" w="med" len="med"/>
                    </a:lnR>
                  </a:tcPr>
                </a:tc>
                <a:tc>
                  <a:txBody>
                    <a:bodyPr/>
                    <a:lstStyle/>
                    <a:p>
                      <a:endParaRPr kumimoji="1" lang="ja-JP" altLang="en-US" sz="3200" dirty="0"/>
                    </a:p>
                  </a:txBody>
                  <a:tcPr>
                    <a:lnL w="12700" cap="flat" cmpd="sng" algn="ctr">
                      <a:solidFill>
                        <a:schemeClr val="bg1"/>
                      </a:solidFill>
                      <a:prstDash val="solid"/>
                      <a:round/>
                      <a:headEnd type="none" w="med" len="med"/>
                      <a:tailEnd type="none" w="med" len="med"/>
                    </a:lnL>
                  </a:tcPr>
                </a:tc>
                <a:tc>
                  <a:txBody>
                    <a:bodyPr/>
                    <a:lstStyle/>
                    <a:p>
                      <a:r>
                        <a:rPr kumimoji="1" lang="ja-JP" altLang="en-US" sz="3200" dirty="0" smtClean="0"/>
                        <a:t>訪問型短期</a:t>
                      </a:r>
                      <a:endParaRPr kumimoji="1" lang="en-US" altLang="ja-JP" sz="3200" dirty="0" smtClean="0"/>
                    </a:p>
                    <a:p>
                      <a:r>
                        <a:rPr kumimoji="1" lang="ja-JP" altLang="en-US" sz="3200" dirty="0" smtClean="0"/>
                        <a:t>集中予防</a:t>
                      </a:r>
                      <a:endParaRPr kumimoji="1" lang="en-US" altLang="ja-JP" sz="3200" dirty="0" smtClean="0"/>
                    </a:p>
                    <a:p>
                      <a:r>
                        <a:rPr kumimoji="1" lang="ja-JP" altLang="en-US" sz="3200" dirty="0" smtClean="0"/>
                        <a:t>サービス</a:t>
                      </a:r>
                      <a:endParaRPr kumimoji="1" lang="ja-JP" altLang="en-US" sz="3200" dirty="0"/>
                    </a:p>
                  </a:txBody>
                  <a:tcPr/>
                </a:tc>
                <a:tc>
                  <a:txBody>
                    <a:bodyPr/>
                    <a:lstStyle/>
                    <a:p>
                      <a:r>
                        <a:rPr kumimoji="1" lang="ja-JP" altLang="en-US" sz="3200" dirty="0" smtClean="0"/>
                        <a:t>通所型短期</a:t>
                      </a:r>
                      <a:endParaRPr kumimoji="1" lang="en-US" altLang="ja-JP" sz="3200" dirty="0" smtClean="0"/>
                    </a:p>
                    <a:p>
                      <a:r>
                        <a:rPr kumimoji="1" lang="ja-JP" altLang="en-US" sz="3200" dirty="0" smtClean="0"/>
                        <a:t>集中予防</a:t>
                      </a:r>
                      <a:endParaRPr kumimoji="1" lang="en-US" altLang="ja-JP" sz="3200" dirty="0" smtClean="0"/>
                    </a:p>
                    <a:p>
                      <a:r>
                        <a:rPr kumimoji="1" lang="ja-JP" altLang="en-US" sz="3200" dirty="0" smtClean="0"/>
                        <a:t>サービス</a:t>
                      </a:r>
                      <a:endParaRPr kumimoji="1" lang="en-US" altLang="ja-JP" sz="3200" dirty="0" smtClean="0"/>
                    </a:p>
                  </a:txBody>
                  <a:tcPr/>
                </a:tc>
              </a:tr>
            </a:tbl>
          </a:graphicData>
        </a:graphic>
      </p:graphicFrame>
    </p:spTree>
    <p:extLst>
      <p:ext uri="{BB962C8B-B14F-4D97-AF65-F5344CB8AC3E}">
        <p14:creationId xmlns:p14="http://schemas.microsoft.com/office/powerpoint/2010/main" val="3875112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384"/>
            <a:ext cx="9144000" cy="1143000"/>
          </a:xfrm>
          <a:solidFill>
            <a:srgbClr val="0070C0"/>
          </a:solidFill>
        </p:spPr>
        <p:txBody>
          <a:bodyPr>
            <a:normAutofit/>
          </a:bodyPr>
          <a:lstStyle/>
          <a:p>
            <a:pPr algn="l"/>
            <a:r>
              <a:rPr lang="ja-JP" altLang="en-US" dirty="0" smtClean="0">
                <a:solidFill>
                  <a:schemeClr val="bg1"/>
                </a:solidFill>
              </a:rPr>
              <a:t>総合事業の利用対象者①</a:t>
            </a:r>
            <a:endParaRPr kumimoji="1" lang="ja-JP" altLang="en-US" dirty="0">
              <a:solidFill>
                <a:schemeClr val="bg1"/>
              </a:solidFill>
            </a:endParaRPr>
          </a:p>
        </p:txBody>
      </p:sp>
      <p:sp>
        <p:nvSpPr>
          <p:cNvPr id="3" name="コンテンツ プレースホルダー 2"/>
          <p:cNvSpPr>
            <a:spLocks noGrp="1"/>
          </p:cNvSpPr>
          <p:nvPr>
            <p:ph idx="1"/>
          </p:nvPr>
        </p:nvSpPr>
        <p:spPr>
          <a:xfrm>
            <a:off x="35496" y="1844824"/>
            <a:ext cx="9108504" cy="4752528"/>
          </a:xfrm>
        </p:spPr>
        <p:txBody>
          <a:bodyPr>
            <a:normAutofit/>
          </a:bodyPr>
          <a:lstStyle/>
          <a:p>
            <a:r>
              <a:rPr kumimoji="1" lang="ja-JP" altLang="en-US" dirty="0" smtClean="0"/>
              <a:t>要支援１・２の方</a:t>
            </a:r>
            <a:endParaRPr kumimoji="1" lang="en-US" altLang="ja-JP" dirty="0" smtClean="0"/>
          </a:p>
          <a:p>
            <a:pPr marL="0" indent="0">
              <a:buNone/>
            </a:pPr>
            <a:r>
              <a:rPr kumimoji="1" lang="ja-JP" altLang="en-US" dirty="0" smtClean="0"/>
              <a:t>　認定有効期間の開始年月日が平成２９年４月１日以後の</a:t>
            </a:r>
            <a:r>
              <a:rPr lang="ja-JP" altLang="en-US" dirty="0"/>
              <a:t>方</a:t>
            </a:r>
            <a:endParaRPr kumimoji="1" lang="en-US" altLang="ja-JP" dirty="0" smtClean="0"/>
          </a:p>
          <a:p>
            <a:pPr marL="0" indent="0">
              <a:buNone/>
            </a:pPr>
            <a:r>
              <a:rPr lang="ja-JP" altLang="en-US" dirty="0"/>
              <a:t>　</a:t>
            </a:r>
            <a:r>
              <a:rPr lang="ja-JP" altLang="en-US" dirty="0" smtClean="0"/>
              <a:t>被保険者証の色は</a:t>
            </a:r>
            <a:r>
              <a:rPr lang="en-US" altLang="ja-JP" dirty="0" smtClean="0"/>
              <a:t>【</a:t>
            </a:r>
            <a:r>
              <a:rPr lang="ja-JP" altLang="en-US" dirty="0" smtClean="0"/>
              <a:t>ピンク色</a:t>
            </a:r>
            <a:r>
              <a:rPr lang="en-US" altLang="ja-JP" dirty="0" smtClean="0"/>
              <a:t>】</a:t>
            </a:r>
            <a:endParaRPr kumimoji="1" lang="en-US" altLang="ja-JP" dirty="0" smtClean="0"/>
          </a:p>
          <a:p>
            <a:r>
              <a:rPr kumimoji="1" lang="ja-JP" altLang="en-US" dirty="0" smtClean="0"/>
              <a:t>事業対象者</a:t>
            </a:r>
            <a:endParaRPr kumimoji="1" lang="en-US" altLang="ja-JP" dirty="0" smtClean="0"/>
          </a:p>
          <a:p>
            <a:pPr marL="0" indent="0">
              <a:buNone/>
            </a:pPr>
            <a:r>
              <a:rPr lang="ja-JP" altLang="en-US" dirty="0" smtClean="0"/>
              <a:t>　平成２９年４月１日以後に、基本</a:t>
            </a:r>
            <a:r>
              <a:rPr lang="ja-JP" altLang="en-US" dirty="0" smtClean="0"/>
              <a:t>チェックリストに</a:t>
            </a:r>
            <a:r>
              <a:rPr lang="ja-JP" altLang="en-US" dirty="0" smtClean="0"/>
              <a:t>より事業対象者と判断された方</a:t>
            </a:r>
            <a:endParaRPr lang="en-US" altLang="ja-JP" dirty="0" smtClean="0"/>
          </a:p>
          <a:p>
            <a:pPr marL="0" indent="0">
              <a:buNone/>
            </a:pPr>
            <a:r>
              <a:rPr lang="ja-JP" altLang="en-US" dirty="0"/>
              <a:t>　</a:t>
            </a:r>
            <a:r>
              <a:rPr lang="ja-JP" altLang="en-US" dirty="0" smtClean="0"/>
              <a:t>被保険者証の色は</a:t>
            </a:r>
            <a:r>
              <a:rPr lang="en-US" altLang="ja-JP" dirty="0" smtClean="0"/>
              <a:t>【</a:t>
            </a:r>
            <a:r>
              <a:rPr lang="ja-JP" altLang="en-US" dirty="0" smtClean="0"/>
              <a:t>黄色</a:t>
            </a:r>
            <a:r>
              <a:rPr lang="en-US" altLang="ja-JP" dirty="0" smtClean="0"/>
              <a:t>】</a:t>
            </a:r>
          </a:p>
        </p:txBody>
      </p:sp>
      <p:sp>
        <p:nvSpPr>
          <p:cNvPr id="5" name="角丸四角形 4"/>
          <p:cNvSpPr/>
          <p:nvPr/>
        </p:nvSpPr>
        <p:spPr>
          <a:xfrm>
            <a:off x="35496" y="1248131"/>
            <a:ext cx="2592288"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kumimoji="1" lang="ja-JP" altLang="en-US" sz="3600" dirty="0" smtClean="0">
                <a:solidFill>
                  <a:schemeClr val="bg1"/>
                </a:solidFill>
              </a:rPr>
              <a:t>対象者</a:t>
            </a:r>
            <a:endParaRPr kumimoji="1" lang="ja-JP" altLang="en-US" sz="3600" dirty="0">
              <a:solidFill>
                <a:schemeClr val="bg1"/>
              </a:solidFill>
            </a:endParaRPr>
          </a:p>
        </p:txBody>
      </p:sp>
      <p:sp>
        <p:nvSpPr>
          <p:cNvPr id="6" name="スライド番号プレースホルダー 5"/>
          <p:cNvSpPr>
            <a:spLocks noGrp="1"/>
          </p:cNvSpPr>
          <p:nvPr>
            <p:ph type="sldNum" sz="quarter" idx="12"/>
          </p:nvPr>
        </p:nvSpPr>
        <p:spPr/>
        <p:txBody>
          <a:bodyPr/>
          <a:lstStyle/>
          <a:p>
            <a:fld id="{9C133FF5-014C-49F6-9E92-2B139CF809B9}" type="slidenum">
              <a:rPr kumimoji="1" lang="ja-JP" altLang="en-US" smtClean="0"/>
              <a:t>9</a:t>
            </a:fld>
            <a:endParaRPr kumimoji="1" lang="ja-JP" altLang="en-US"/>
          </a:p>
        </p:txBody>
      </p:sp>
    </p:spTree>
    <p:extLst>
      <p:ext uri="{BB962C8B-B14F-4D97-AF65-F5344CB8AC3E}">
        <p14:creationId xmlns:p14="http://schemas.microsoft.com/office/powerpoint/2010/main" val="3506370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2449</TotalTime>
  <Words>3074</Words>
  <Application>Microsoft Office PowerPoint</Application>
  <PresentationFormat>画面に合わせる (4:3)</PresentationFormat>
  <Paragraphs>538</Paragraphs>
  <Slides>46</Slides>
  <Notes>1</Notes>
  <HiddenSlides>0</HiddenSlides>
  <MMClips>0</MMClips>
  <ScaleCrop>false</ScaleCrop>
  <HeadingPairs>
    <vt:vector size="4" baseType="variant">
      <vt:variant>
        <vt:lpstr>テーマ</vt:lpstr>
      </vt:variant>
      <vt:variant>
        <vt:i4>1</vt:i4>
      </vt:variant>
      <vt:variant>
        <vt:lpstr>スライド タイトル</vt:lpstr>
      </vt:variant>
      <vt:variant>
        <vt:i4>46</vt:i4>
      </vt:variant>
    </vt:vector>
  </HeadingPairs>
  <TitlesOfParts>
    <vt:vector size="47" baseType="lpstr">
      <vt:lpstr>Office ​​テーマ</vt:lpstr>
      <vt:lpstr>吉川市介護予防・日常生活支援 総合事業説明会</vt:lpstr>
      <vt:lpstr>新しい介護予防・日常生活支援総合事業への移行①</vt:lpstr>
      <vt:lpstr>新しい介護予防・日常生活支援総合事業への移行②</vt:lpstr>
      <vt:lpstr>新しい介護予防・日常生活支援総合事業の構成</vt:lpstr>
      <vt:lpstr>PowerPoint プレゼンテーション</vt:lpstr>
      <vt:lpstr>PowerPoint プレゼンテーション</vt:lpstr>
      <vt:lpstr>PowerPoint プレゼンテーション</vt:lpstr>
      <vt:lpstr>平成２９年４月からの提供サービス</vt:lpstr>
      <vt:lpstr>総合事業の利用対象者①</vt:lpstr>
      <vt:lpstr>要支援１・２の被保険者証</vt:lpstr>
      <vt:lpstr>被保険者証（事業対象者）</vt:lpstr>
      <vt:lpstr>総合事業の利用対象者（支援１・２）②</vt:lpstr>
      <vt:lpstr>総合事業の利用対象者②</vt:lpstr>
      <vt:lpstr>訪問型サービスの類型</vt:lpstr>
      <vt:lpstr>現行相当サービスの指定基準 （訪問介護相当サービス）</vt:lpstr>
      <vt:lpstr>現行相当サービスの指定基準 （訪問介護相当サービスを介護給付と一体的に実施する場合）</vt:lpstr>
      <vt:lpstr>現行相当サービスの報酬単位 （訪問介護相当サービス）</vt:lpstr>
      <vt:lpstr>通所型サービスの類型</vt:lpstr>
      <vt:lpstr>現行相当サービスの指定基準・報酬単位（通所介護相当サービス）</vt:lpstr>
      <vt:lpstr>現行相当サービスの指定基準 （通所介護相当サービス）</vt:lpstr>
      <vt:lpstr>現行相当サービスの指定基準 （通所介護相当サービスを介護給付と一体的に実施する場合）</vt:lpstr>
      <vt:lpstr>通所型短期集中サービスの指定基準 （短期集中サービスを介護給付、介護予防通所介護と一体的に実施する場合）</vt:lpstr>
      <vt:lpstr>短期集中サービスの概要</vt:lpstr>
      <vt:lpstr>短期集中サービスの概要②</vt:lpstr>
      <vt:lpstr>短期集中サービスの概要③</vt:lpstr>
      <vt:lpstr>訪問型短期集中サービスの単位・単価</vt:lpstr>
      <vt:lpstr>通所型短期集中サービスの単位・単価①</vt:lpstr>
      <vt:lpstr>通所型短期集中サービスの単位・単価②</vt:lpstr>
      <vt:lpstr>短期集中サービスの指定手続き</vt:lpstr>
      <vt:lpstr>総合事業への移行に関する留意点①</vt:lpstr>
      <vt:lpstr>総合事業への移行に関する留意点②</vt:lpstr>
      <vt:lpstr>総合事業への移行に関する留意点③</vt:lpstr>
      <vt:lpstr>総合事業への移行に関する留意点④</vt:lpstr>
      <vt:lpstr>事業所指定の切り替えついて</vt:lpstr>
      <vt:lpstr>指定手続き</vt:lpstr>
      <vt:lpstr>請求方法①</vt:lpstr>
      <vt:lpstr>請求方法②</vt:lpstr>
      <vt:lpstr>事務処理の流れ①</vt:lpstr>
      <vt:lpstr>事務処理の流れ①－２</vt:lpstr>
      <vt:lpstr>事務処理の流れ②</vt:lpstr>
      <vt:lpstr>事務処理の流れ②－２</vt:lpstr>
      <vt:lpstr>請求のサービスコードについて</vt:lpstr>
      <vt:lpstr>利用者負担等</vt:lpstr>
      <vt:lpstr>利用限度額</vt:lpstr>
      <vt:lpstr>住所地特例者の取扱い</vt:lpstr>
      <vt:lpstr>質問事項について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介護予防・日常生活支援総合事業について</dc:title>
  <dc:creator>admin</dc:creator>
  <cp:lastModifiedBy>admin</cp:lastModifiedBy>
  <cp:revision>183</cp:revision>
  <cp:lastPrinted>2017-03-03T05:59:18Z</cp:lastPrinted>
  <dcterms:created xsi:type="dcterms:W3CDTF">2016-09-27T09:50:30Z</dcterms:created>
  <dcterms:modified xsi:type="dcterms:W3CDTF">2017-03-03T06:01:31Z</dcterms:modified>
</cp:coreProperties>
</file>